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8" r:id="rId2"/>
    <p:sldId id="341" r:id="rId3"/>
    <p:sldId id="302" r:id="rId4"/>
    <p:sldId id="301" r:id="rId5"/>
    <p:sldId id="342" r:id="rId6"/>
    <p:sldId id="351" r:id="rId7"/>
    <p:sldId id="352" r:id="rId8"/>
    <p:sldId id="353" r:id="rId9"/>
    <p:sldId id="343" r:id="rId10"/>
    <p:sldId id="329" r:id="rId11"/>
    <p:sldId id="344" r:id="rId12"/>
    <p:sldId id="330" r:id="rId13"/>
    <p:sldId id="304" r:id="rId14"/>
    <p:sldId id="345" r:id="rId15"/>
    <p:sldId id="321" r:id="rId16"/>
    <p:sldId id="332" r:id="rId17"/>
    <p:sldId id="356" r:id="rId18"/>
    <p:sldId id="357" r:id="rId19"/>
    <p:sldId id="306" r:id="rId20"/>
    <p:sldId id="333" r:id="rId21"/>
    <p:sldId id="307" r:id="rId22"/>
    <p:sldId id="334" r:id="rId23"/>
    <p:sldId id="308" r:id="rId24"/>
    <p:sldId id="335" r:id="rId25"/>
    <p:sldId id="309" r:id="rId26"/>
    <p:sldId id="358" r:id="rId27"/>
    <p:sldId id="361" r:id="rId28"/>
    <p:sldId id="322" r:id="rId29"/>
    <p:sldId id="323" r:id="rId30"/>
    <p:sldId id="324" r:id="rId31"/>
    <p:sldId id="325" r:id="rId32"/>
    <p:sldId id="326" r:id="rId33"/>
    <p:sldId id="327" r:id="rId34"/>
    <p:sldId id="339" r:id="rId35"/>
    <p:sldId id="328" r:id="rId36"/>
    <p:sldId id="346" r:id="rId37"/>
    <p:sldId id="359" r:id="rId38"/>
    <p:sldId id="347" r:id="rId39"/>
    <p:sldId id="348" r:id="rId40"/>
    <p:sldId id="349" r:id="rId41"/>
    <p:sldId id="320" r:id="rId42"/>
    <p:sldId id="350" r:id="rId43"/>
    <p:sldId id="319" r:id="rId4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08000"/>
    <a:srgbClr val="FFFF00"/>
    <a:srgbClr val="2E12BA"/>
    <a:srgbClr val="FFFF66"/>
    <a:srgbClr val="F8A6B4"/>
    <a:srgbClr val="BFB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38" autoAdjust="0"/>
  </p:normalViewPr>
  <p:slideViewPr>
    <p:cSldViewPr>
      <p:cViewPr varScale="1">
        <p:scale>
          <a:sx n="83" d="100"/>
          <a:sy n="83" d="100"/>
        </p:scale>
        <p:origin x="12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DEF5B6F-EC11-4ACF-8D16-1A57D054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3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70AC41D-79F5-4A55-A051-C8FAE168E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A77A1901-C0B3-49CA-822D-D479F3C43F8D}" type="slidenum">
              <a:rPr lang="en-US" altLang="en-US" smtClean="0">
                <a:latin typeface="Arial" charset="0"/>
              </a:rPr>
              <a:pPr eaLnBrk="1" hangingPunct="1">
                <a:defRPr/>
              </a:pPr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0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all accomplished by Transportation Officer .  NOTE:  Item 2 is blank and Fire extinguisher is noted OK in remarks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AC41D-79F5-4A55-A051-C8FAE168EE8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0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AC41D-79F5-4A55-A051-C8FAE168EE8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3B3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19400" y="5029200"/>
            <a:ext cx="3733800" cy="1524000"/>
          </a:xfrm>
          <a:prstGeom prst="rect">
            <a:avLst/>
          </a:prstGeom>
          <a:solidFill>
            <a:srgbClr val="93B3C7"/>
          </a:solidFill>
          <a:ln w="9525">
            <a:solidFill>
              <a:srgbClr val="93B3C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300"/>
              <a:t>Logistics</a:t>
            </a:r>
          </a:p>
          <a:p>
            <a:pPr algn="ctr"/>
            <a:r>
              <a:rPr lang="en-US" sz="3300"/>
              <a:t>&amp;</a:t>
            </a:r>
          </a:p>
          <a:p>
            <a:pPr algn="ctr"/>
            <a:r>
              <a:rPr lang="en-US" sz="3300"/>
              <a:t>Transportation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046663"/>
            <a:ext cx="1535113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ny_wing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76800"/>
            <a:ext cx="17891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206375"/>
            <a:ext cx="72390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76200"/>
            <a:ext cx="7239000" cy="6096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70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70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3AF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0" descr="NYWg Log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0"/>
            <a:ext cx="958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SzPct val="8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SzPct val="8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SzPct val="8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8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8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8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SzPct val="8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76200"/>
            <a:ext cx="7239000" cy="1470025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CAP OWNED VEHICLE (COV) ORIENTATION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286000" y="45720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dirty="0" smtClean="0"/>
              <a:t>Prepared </a:t>
            </a:r>
            <a:r>
              <a:rPr lang="en-US" altLang="en-US" dirty="0" smtClean="0"/>
              <a:t>MAY 2023 by </a:t>
            </a:r>
            <a:r>
              <a:rPr lang="en-US" altLang="en-US" dirty="0"/>
              <a:t>New York Wing</a:t>
            </a:r>
          </a:p>
        </p:txBody>
      </p:sp>
      <p:pic>
        <p:nvPicPr>
          <p:cNvPr id="3076" name="Picture 4" descr="pictuer 31098 side.jpg"/>
          <p:cNvPicPr>
            <a:picLocks noChangeAspect="1"/>
          </p:cNvPicPr>
          <p:nvPr/>
        </p:nvPicPr>
        <p:blipFill>
          <a:blip r:embed="rId3"/>
          <a:srcRect l="14545" t="9862" r="5455" b="30971"/>
          <a:stretch>
            <a:fillRect/>
          </a:stretch>
        </p:blipFill>
        <p:spPr bwMode="auto">
          <a:xfrm>
            <a:off x="1981200" y="1676400"/>
            <a:ext cx="5016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Operating A CAP COV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/>
          <a:lstStyle/>
          <a:p>
            <a:pPr eaLnBrk="1" hangingPunct="1"/>
            <a:r>
              <a:rPr lang="en-US" altLang="en-US" dirty="0"/>
              <a:t>Seat belts must be fastened for the driver and all passengers within up to the applicable max number of passengers allowable, i.e. 11 PAX, 7 PAX). Doors closed and locked.</a:t>
            </a:r>
          </a:p>
          <a:p>
            <a:pPr eaLnBrk="1" hangingPunct="1"/>
            <a:r>
              <a:rPr lang="en-US" altLang="en-US" dirty="0"/>
              <a:t>No tobacco or e-Cig vapor products usage permitted in any CAP COV.</a:t>
            </a:r>
          </a:p>
          <a:p>
            <a:pPr eaLnBrk="1" hangingPunct="1"/>
            <a:r>
              <a:rPr lang="en-US" altLang="en-US" dirty="0"/>
              <a:t>No hand-held cellular phones or texting devices by driver while operating COVs.</a:t>
            </a:r>
          </a:p>
          <a:p>
            <a:pPr eaLnBrk="1" hangingPunct="1"/>
            <a:r>
              <a:rPr lang="en-US" altLang="en-US" dirty="0"/>
              <a:t>At the end of use, the driver is responsible for seeing that the vehicle is fully fueled, clean, and ready for the next user.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000" dirty="0"/>
              <a:t>How to Obtain CAP Driver Privileges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1. You must posses a valid state drivers license.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2. You must obtain your Driver’s License Abstract from your state’s Department of Motor Vehicles (DMV).</a:t>
            </a:r>
          </a:p>
        </p:txBody>
      </p:sp>
    </p:spTree>
    <p:extLst>
      <p:ext uri="{BB962C8B-B14F-4D97-AF65-F5344CB8AC3E}">
        <p14:creationId xmlns:p14="http://schemas.microsoft.com/office/powerpoint/2010/main" val="3975431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20000" cy="914400"/>
          </a:xfrm>
        </p:spPr>
        <p:txBody>
          <a:bodyPr/>
          <a:lstStyle/>
          <a:p>
            <a:r>
              <a:rPr lang="en-US" sz="3200" dirty="0"/>
              <a:t>Obtaining CAP Driver Privileges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You must be 21 or older with three years  driving experience.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You must be Safety Current. (See </a:t>
            </a:r>
            <a:r>
              <a:rPr lang="en-US" dirty="0" smtClean="0"/>
              <a:t>CAPSIS)</a:t>
            </a:r>
            <a:endParaRPr lang="en-US" dirty="0"/>
          </a:p>
          <a:p>
            <a:pPr marL="514350" indent="-514350">
              <a:buAutoNum type="arabicPeriod" startAt="4"/>
            </a:pPr>
            <a:endParaRPr lang="en-US" dirty="0"/>
          </a:p>
          <a:p>
            <a:pPr marL="0" indent="0" eaLnBrk="1" hangingPunct="1">
              <a:buNone/>
            </a:pPr>
            <a:r>
              <a:rPr lang="en-US" altLang="en-US" dirty="0"/>
              <a:t>5. You must be a member in good standing and have completed Level I Training.</a:t>
            </a:r>
          </a:p>
          <a:p>
            <a:pPr marL="514350" indent="-514350" eaLnBrk="1" hangingPunct="1">
              <a:buAutoNum type="arabicPeriod" startAt="5"/>
            </a:pPr>
            <a:endParaRPr lang="en-US" altLang="en-US" dirty="0"/>
          </a:p>
          <a:p>
            <a:pPr marL="514350" indent="-514350" eaLnBrk="1" hangingPunct="1">
              <a:buAutoNum type="arabicPeriod" startAt="5"/>
            </a:pPr>
            <a:endParaRPr lang="en-US" altLang="en-US" dirty="0"/>
          </a:p>
          <a:p>
            <a:pPr marL="514350" indent="-514350" eaLnBrk="1" hangingPunct="1">
              <a:buAutoNum type="arabicPeriod" startAt="5"/>
            </a:pPr>
            <a:endParaRPr lang="en-US" altLang="en-US" dirty="0"/>
          </a:p>
          <a:p>
            <a:pPr marL="514350" indent="-514350" eaLnBrk="1" hangingPunct="1">
              <a:buAutoNum type="arabicPeriod" startAt="5"/>
            </a:pPr>
            <a:endParaRPr lang="en-US" altLang="en-US" dirty="0"/>
          </a:p>
          <a:p>
            <a:pPr marL="514350" indent="-514350" eaLnBrk="1" hangingPunct="1">
              <a:buAutoNum type="arabicPeriod" startAt="5"/>
            </a:pPr>
            <a:endParaRPr lang="en-US" altLang="en-US" dirty="0"/>
          </a:p>
          <a:p>
            <a:pPr marL="514350" indent="-514350" eaLnBrk="1" hangingPunct="1">
              <a:buAutoNum type="arabicPeriod" startAt="5"/>
            </a:pPr>
            <a:endParaRPr lang="en-US" alt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000" dirty="0"/>
              <a:t>  Obtaining CAP Driver Privileges Cont’d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6.  You must hold a duty position within a Squadron, Group or Wing.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 You must use the online process in </a:t>
            </a:r>
          </a:p>
          <a:p>
            <a:pPr>
              <a:buNone/>
            </a:pPr>
            <a:r>
              <a:rPr lang="en-US" dirty="0"/>
              <a:t>   e-Services OPS QUALS for requesting </a:t>
            </a:r>
          </a:p>
          <a:p>
            <a:pPr>
              <a:buNone/>
            </a:pPr>
            <a:r>
              <a:rPr lang="en-US" dirty="0"/>
              <a:t>   CAP Driver’s Driver Privileges.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8.  You must scan and upload a copy of your valid state drivers license and an </a:t>
            </a:r>
            <a:r>
              <a:rPr lang="en-US" altLang="en-US" u="sng" dirty="0"/>
              <a:t>official</a:t>
            </a:r>
            <a:r>
              <a:rPr lang="en-US" altLang="en-US" dirty="0"/>
              <a:t> DMV Abstract into e-Services OPS QUALS (abstract must be within 60 days of application).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867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477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000" dirty="0"/>
              <a:t>   Obtaining CAP Driver Privileges Cont’d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9.  Your </a:t>
            </a:r>
            <a:r>
              <a:rPr lang="en-US" altLang="en-US" dirty="0" smtClean="0"/>
              <a:t>unit </a:t>
            </a:r>
            <a:r>
              <a:rPr lang="en-US" altLang="en-US" dirty="0"/>
              <a:t>c</a:t>
            </a:r>
            <a:r>
              <a:rPr lang="en-US" altLang="en-US" dirty="0" smtClean="0"/>
              <a:t>ommander </a:t>
            </a:r>
            <a:r>
              <a:rPr lang="en-US" altLang="en-US" dirty="0"/>
              <a:t>or </a:t>
            </a:r>
            <a:r>
              <a:rPr lang="en-US" altLang="en-US" dirty="0" smtClean="0"/>
              <a:t>unit transportation </a:t>
            </a:r>
            <a:r>
              <a:rPr lang="en-US" altLang="en-US" dirty="0"/>
              <a:t>o</a:t>
            </a:r>
            <a:r>
              <a:rPr lang="en-US" altLang="en-US" dirty="0" smtClean="0"/>
              <a:t>fficer </a:t>
            </a:r>
            <a:r>
              <a:rPr lang="en-US" altLang="en-US" dirty="0"/>
              <a:t>must approve your request in e-Services OPS QUALS. 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8.  The </a:t>
            </a:r>
            <a:r>
              <a:rPr lang="en-US" altLang="en-US" dirty="0" smtClean="0"/>
              <a:t>unit commander or unit </a:t>
            </a:r>
            <a:r>
              <a:rPr lang="en-US" altLang="en-US" dirty="0"/>
              <a:t>t</a:t>
            </a:r>
            <a:r>
              <a:rPr lang="en-US" altLang="en-US" dirty="0" smtClean="0"/>
              <a:t>ransportation </a:t>
            </a:r>
            <a:r>
              <a:rPr lang="en-US" altLang="en-US" dirty="0"/>
              <a:t>o</a:t>
            </a:r>
            <a:r>
              <a:rPr lang="en-US" altLang="en-US" dirty="0" smtClean="0"/>
              <a:t>fficer </a:t>
            </a:r>
            <a:r>
              <a:rPr lang="en-US" altLang="en-US" dirty="0"/>
              <a:t>verifies the information and either approves or disapproves the request. </a:t>
            </a:r>
            <a:r>
              <a:rPr lang="en-US" altLang="en-US" dirty="0" smtClean="0"/>
              <a:t>Approval             is then forwarded </a:t>
            </a:r>
            <a:r>
              <a:rPr lang="en-US" altLang="en-US" dirty="0"/>
              <a:t>to wing.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Obtaining CAP Driver Privileges Cont’d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9. The Wing Logistics Director, Wing Transportation Officer, or Assistant Transportation Officer checks the information for accuracy and will either approve or disapprove.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10.  When approved, your CAP Driver Privileges will show under your Operations Qualifications CAPF101 Card.  Print card and carry with you.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Obtaining a CAP Driver Privileges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Securing Driver Privileges for </a:t>
            </a:r>
            <a:r>
              <a:rPr lang="en-US" u="sng" dirty="0"/>
              <a:t>Special Purpose Vehicles or Towing Privileges </a:t>
            </a:r>
            <a:r>
              <a:rPr lang="en-US" dirty="0"/>
              <a:t>requires additional </a:t>
            </a:r>
            <a:r>
              <a:rPr lang="en-US"/>
              <a:t>proof/documentation with </a:t>
            </a:r>
            <a:r>
              <a:rPr lang="en-US" dirty="0"/>
              <a:t>possible testing to be presented to Wing Logistics Director, Transportation Officer, or Assistant Transportation Officer.</a:t>
            </a:r>
          </a:p>
          <a:p>
            <a:r>
              <a:rPr lang="en-US" dirty="0"/>
              <a:t>This is a separate request after basic privileges are granted. </a:t>
            </a:r>
          </a:p>
        </p:txBody>
      </p:sp>
    </p:spTree>
    <p:extLst>
      <p:ext uri="{BB962C8B-B14F-4D97-AF65-F5344CB8AC3E}">
        <p14:creationId xmlns:p14="http://schemas.microsoft.com/office/powerpoint/2010/main" val="3404308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3716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</a:rPr>
              <a:t>It is strongly recommended that you take an insurance points and premium reduction defensive driving course </a:t>
            </a:r>
            <a:r>
              <a:rPr lang="en-US" sz="3200" b="1" u="sng" dirty="0">
                <a:solidFill>
                  <a:srgbClr val="FF0000"/>
                </a:solidFill>
              </a:rPr>
              <a:t>whether you have points </a:t>
            </a:r>
          </a:p>
          <a:p>
            <a:pPr algn="ctr" eaLnBrk="1" hangingPunct="1"/>
            <a:r>
              <a:rPr lang="en-US" sz="3200" b="1" u="sng" dirty="0">
                <a:solidFill>
                  <a:srgbClr val="FF0000"/>
                </a:solidFill>
              </a:rPr>
              <a:t>on your license or not.</a:t>
            </a:r>
          </a:p>
        </p:txBody>
      </p:sp>
    </p:spTree>
    <p:extLst>
      <p:ext uri="{BB962C8B-B14F-4D97-AF65-F5344CB8AC3E}">
        <p14:creationId xmlns:p14="http://schemas.microsoft.com/office/powerpoint/2010/main" val="634960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Use of Vehicles at Encampment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NOTE: </a:t>
            </a:r>
            <a:r>
              <a:rPr lang="en-US" altLang="en-US" dirty="0"/>
              <a:t>CAP members </a:t>
            </a:r>
            <a:r>
              <a:rPr lang="en-US" altLang="en-US" b="1" dirty="0"/>
              <a:t>MAY NOT </a:t>
            </a:r>
            <a:r>
              <a:rPr lang="en-US" altLang="en-US" dirty="0"/>
              <a:t>drive any federally owned vehicles: i.e. Bus, Jeep, Staff Car, Truck, etc.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dirty="0"/>
              <a:t>Gain permission from Encampment Transportation Officer.</a:t>
            </a:r>
          </a:p>
          <a:p>
            <a:pPr eaLnBrk="1" hangingPunct="1"/>
            <a:endParaRPr lang="en-US" altLang="en-US" sz="1400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143000" y="1143000"/>
            <a:ext cx="670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solidFill>
                  <a:srgbClr val="002060"/>
                </a:solidFill>
              </a:rPr>
              <a:t>What should you do if you need the use of a CAP vehicle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presentation is designed to provide every CAP driver who will operate a Corporate Owned Vehicle (COV) with specific information for his/her successful and safe use of the asset.</a:t>
            </a:r>
          </a:p>
          <a:p>
            <a:r>
              <a:rPr lang="en-US" u="sng" dirty="0"/>
              <a:t>All CAP drivers are required to view this presentation as well as to read CAPR 77-1 and any NYWG CAPR 77-1 Supplement.</a:t>
            </a:r>
          </a:p>
          <a:p>
            <a:r>
              <a:rPr lang="en-US" dirty="0"/>
              <a:t>Drivers must review the COV Binder in the COV prior to usage.</a:t>
            </a:r>
          </a:p>
        </p:txBody>
      </p:sp>
    </p:spTree>
    <p:extLst>
      <p:ext uri="{BB962C8B-B14F-4D97-AF65-F5344CB8AC3E}">
        <p14:creationId xmlns:p14="http://schemas.microsoft.com/office/powerpoint/2010/main" val="2830957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altLang="en-US" sz="3500" dirty="0"/>
              <a:t>Use of Vehicles at Encampment Cont’d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562600"/>
          </a:xfrm>
        </p:spPr>
        <p:txBody>
          <a:bodyPr/>
          <a:lstStyle/>
          <a:p>
            <a:pPr eaLnBrk="1" hangingPunct="1"/>
            <a:r>
              <a:rPr lang="en-US" altLang="en-US" dirty="0"/>
              <a:t>Complete daily inspection per CAPF 73, (you must do so before vehicle use as per CAP regulations found </a:t>
            </a:r>
            <a:r>
              <a:rPr lang="en-US" altLang="en-US" dirty="0" smtClean="0"/>
              <a:t>in CAPR </a:t>
            </a:r>
            <a:r>
              <a:rPr lang="en-US" altLang="en-US" dirty="0"/>
              <a:t>77-1).  </a:t>
            </a:r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Report </a:t>
            </a:r>
            <a:r>
              <a:rPr lang="en-US" altLang="en-US" dirty="0"/>
              <a:t>usage as 24 hours per day while at an encampment or any overnight CAP activity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pPr eaLnBrk="1" hangingPunct="1"/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dirty="0"/>
              <a:t>  </a:t>
            </a:r>
          </a:p>
          <a:p>
            <a:pPr marL="0" indent="0">
              <a:buNone/>
            </a:pPr>
            <a:r>
              <a:rPr lang="en-US" altLang="en-US" sz="2800" dirty="0"/>
              <a:t>   </a:t>
            </a:r>
            <a:r>
              <a:rPr lang="en-US" altLang="en-US" sz="2400" b="1" dirty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Safety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512888"/>
            <a:ext cx="8763000" cy="4757506"/>
          </a:xfrm>
        </p:spPr>
        <p:txBody>
          <a:bodyPr/>
          <a:lstStyle/>
          <a:p>
            <a:pPr eaLnBrk="1" hangingPunct="1"/>
            <a:r>
              <a:rPr lang="en-US" altLang="en-US" dirty="0"/>
              <a:t>Any items not in safe working order, must be replaced/repaired before vehicle is used.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Cargo netting must be used to secure items in rear cargo area of all CAP </a:t>
            </a:r>
            <a:r>
              <a:rPr lang="en-US" altLang="en-US" dirty="0" smtClean="0"/>
              <a:t>vans. </a:t>
            </a:r>
            <a:r>
              <a:rPr lang="en-US" altLang="en-US" dirty="0"/>
              <a:t>C</a:t>
            </a:r>
            <a:r>
              <a:rPr lang="en-US" altLang="en-US" dirty="0" smtClean="0"/>
              <a:t>argo may </a:t>
            </a:r>
            <a:r>
              <a:rPr lang="en-US" altLang="en-US" dirty="0"/>
              <a:t>not to exceed top of rear seat nor 300 lbs.  </a:t>
            </a:r>
          </a:p>
          <a:p>
            <a:pPr eaLnBrk="1" hangingPunct="1"/>
            <a:endParaRPr lang="en-US" altLang="en-US" dirty="0"/>
          </a:p>
          <a:p>
            <a:pPr eaLnBrk="1" hangingPunct="1">
              <a:buNone/>
            </a:pPr>
            <a:endParaRPr lang="en-US" altLang="en-US" dirty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143000" y="11430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rgbClr val="002060"/>
                </a:solidFill>
              </a:rPr>
              <a:t>Vehicle Safety Inspection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Inspection of vehicle is conducted both inside and outside.  Signature (CAPID) on CAPF 73 for daily usage indicates inspection completion.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All vehicle fluids are checked and brought to safe levels or replaced all together.*</a:t>
            </a:r>
          </a:p>
          <a:p>
            <a:pPr marL="0" indent="0" eaLnBrk="1" hangingPunct="1">
              <a:buNone/>
            </a:pPr>
            <a:r>
              <a:rPr lang="en-US" altLang="en-US" dirty="0"/>
              <a:t>   Fluids: Oil, power steering, transmission,             </a:t>
            </a:r>
          </a:p>
          <a:p>
            <a:pPr marL="0" indent="0" eaLnBrk="1" hangingPunct="1">
              <a:buNone/>
            </a:pPr>
            <a:r>
              <a:rPr lang="en-US" altLang="en-US" dirty="0"/>
              <a:t>   coolant, washer fluid.</a:t>
            </a:r>
          </a:p>
          <a:p>
            <a:r>
              <a:rPr lang="en-US" dirty="0"/>
              <a:t>* </a:t>
            </a:r>
            <a:r>
              <a:rPr lang="en-US" sz="2400" dirty="0"/>
              <a:t>Except in sealed transmission systems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CAP Vehicle Inspection Items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Note </a:t>
            </a:r>
            <a:r>
              <a:rPr lang="en-US" altLang="en-US" u="sng" dirty="0"/>
              <a:t>all</a:t>
            </a:r>
            <a:r>
              <a:rPr lang="en-US" altLang="en-US" dirty="0"/>
              <a:t> external/internal damage, no matter its size or severity.</a:t>
            </a:r>
          </a:p>
          <a:p>
            <a:pPr eaLnBrk="1" hangingPunct="1"/>
            <a:r>
              <a:rPr lang="en-US" altLang="en-US" dirty="0"/>
              <a:t>Check:  All engine belts, horn, back up alarm, lights (front and back) and directional indicators (emergency indicators as well); </a:t>
            </a:r>
            <a:r>
              <a:rPr lang="en-US" altLang="en-US" b="1" dirty="0"/>
              <a:t>safety devices</a:t>
            </a:r>
            <a:r>
              <a:rPr lang="en-US" altLang="en-US" dirty="0"/>
              <a:t>: seat belts.</a:t>
            </a:r>
          </a:p>
          <a:p>
            <a:pPr eaLnBrk="1" hangingPunct="1"/>
            <a:r>
              <a:rPr lang="en-US" altLang="en-US" dirty="0" smtClean="0"/>
              <a:t>First-aid Kits are optional. If installed must </a:t>
            </a:r>
            <a:r>
              <a:rPr lang="en-US" altLang="en-US" dirty="0"/>
              <a:t>be noted </a:t>
            </a:r>
            <a:r>
              <a:rPr lang="en-US" altLang="en-US" dirty="0" smtClean="0"/>
              <a:t>on CAPF </a:t>
            </a:r>
            <a:r>
              <a:rPr lang="en-US" altLang="en-US" dirty="0"/>
              <a:t>73 “Additional Comments” as compliant.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/>
          <a:lstStyle/>
          <a:p>
            <a:r>
              <a:rPr lang="en-US" altLang="en-US" sz="3900" dirty="0"/>
              <a:t>CAP Vehicle Inspection Items Cont’d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Tire pressure – ensure all tires are filled to specified pressure noted on wheel wells </a:t>
            </a:r>
            <a:r>
              <a:rPr lang="en-US" altLang="en-US" dirty="0" smtClean="0"/>
              <a:t>or </a:t>
            </a:r>
            <a:r>
              <a:rPr lang="en-US" altLang="en-US" dirty="0"/>
              <a:t>on back door for spares mounted in </a:t>
            </a:r>
            <a:r>
              <a:rPr lang="en-US" altLang="en-US" dirty="0" smtClean="0"/>
              <a:t>rear or on driver side rocker panel if installed underneath center consol.  </a:t>
            </a:r>
            <a:r>
              <a:rPr lang="en-US" altLang="en-US" u="sng" dirty="0" smtClean="0"/>
              <a:t>Not all COV have spare tires.</a:t>
            </a:r>
            <a:endParaRPr lang="en-US" altLang="en-US" u="sng" dirty="0"/>
          </a:p>
          <a:p>
            <a:endParaRPr lang="en-US" dirty="0"/>
          </a:p>
          <a:p>
            <a:r>
              <a:rPr lang="en-US" altLang="en-US" dirty="0"/>
              <a:t>Check:  Brakes, all instruments, wind-shield wipers, steering, windows, battery condition, radio and antenna mounts.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900" dirty="0"/>
              <a:t>CAP Vehicle Inspection Items Cont’d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029200"/>
          </a:xfrm>
        </p:spPr>
        <p:txBody>
          <a:bodyPr/>
          <a:lstStyle/>
          <a:p>
            <a:pPr eaLnBrk="1" hangingPunct="1"/>
            <a:r>
              <a:rPr lang="en-US" altLang="en-US" dirty="0"/>
              <a:t>Confirm and note the following:			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Valid NY State inspection date	</a:t>
            </a:r>
            <a:r>
              <a:rPr lang="en-US" altLang="en-US" dirty="0"/>
              <a:t> </a:t>
            </a:r>
            <a:r>
              <a:rPr lang="en-US" altLang="en-US" dirty="0" smtClean="0"/>
              <a:t>- on windshield</a:t>
            </a:r>
            <a:r>
              <a:rPr lang="en-US" altLang="en-US" dirty="0"/>
              <a:t>	</a:t>
            </a:r>
          </a:p>
          <a:p>
            <a:pPr lvl="1" eaLnBrk="1" hangingPunct="1"/>
            <a:r>
              <a:rPr lang="en-US" altLang="en-US" dirty="0"/>
              <a:t>Proof of insurance	 - in binder			 </a:t>
            </a:r>
          </a:p>
          <a:p>
            <a:pPr lvl="1" eaLnBrk="1" hangingPunct="1"/>
            <a:r>
              <a:rPr lang="en-US" altLang="en-US" dirty="0"/>
              <a:t>Proof of </a:t>
            </a:r>
            <a:r>
              <a:rPr lang="en-US" altLang="en-US" dirty="0" smtClean="0"/>
              <a:t>registration - </a:t>
            </a:r>
            <a:r>
              <a:rPr lang="en-US" altLang="en-US" dirty="0"/>
              <a:t>in binder 		</a:t>
            </a:r>
          </a:p>
          <a:p>
            <a:pPr lvl="1" eaLnBrk="1" hangingPunct="1"/>
            <a:r>
              <a:rPr lang="en-US" altLang="en-US" dirty="0"/>
              <a:t>Fuel level of vehicle </a:t>
            </a:r>
            <a:r>
              <a:rPr lang="en-US" altLang="en-US" dirty="0" smtClean="0"/>
              <a:t>- dashboard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NOTE: Mileage –must be reported </a:t>
            </a:r>
            <a:r>
              <a:rPr lang="en-US" altLang="en-US" dirty="0"/>
              <a:t>if on a mission for </a:t>
            </a:r>
            <a:r>
              <a:rPr lang="en-US" altLang="en-US" dirty="0" smtClean="0"/>
              <a:t>EFS </a:t>
            </a:r>
            <a:r>
              <a:rPr lang="en-US" altLang="en-US" dirty="0"/>
              <a:t>card usage and for Mission </a:t>
            </a:r>
            <a:r>
              <a:rPr lang="en-US" altLang="en-US" dirty="0" smtClean="0"/>
              <a:t>CAPF </a:t>
            </a:r>
            <a:r>
              <a:rPr lang="en-US" altLang="en-US" dirty="0"/>
              <a:t>109</a:t>
            </a:r>
          </a:p>
          <a:p>
            <a:pPr lvl="1" eaLnBrk="1" hangingPunct="1"/>
            <a:r>
              <a:rPr lang="en-US" sz="1800" b="1" dirty="0"/>
              <a:t>NOTE: </a:t>
            </a:r>
            <a:r>
              <a:rPr lang="en-US" sz="1800" dirty="0"/>
              <a:t>NYS Official Vehicles are registered only once. </a:t>
            </a:r>
            <a:r>
              <a:rPr lang="en-US" sz="2000" dirty="0"/>
              <a:t>Registration is for the CAP lifetime of the vehicle. No registration is displayed on any windshield of any vehicle bearing NYS Official Plates.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 Inspection Updates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following slides indicate an older CAPF 73.</a:t>
            </a:r>
          </a:p>
          <a:p>
            <a:endParaRPr lang="en-US" sz="2000" dirty="0"/>
          </a:p>
          <a:p>
            <a:r>
              <a:rPr lang="en-US" sz="2000" b="1" u="sng" dirty="0"/>
              <a:t>Only use CAPF 73 dated FEB 2015</a:t>
            </a:r>
            <a:r>
              <a:rPr lang="en-US" sz="2000" b="1" u="sng" dirty="0" smtClean="0"/>
              <a:t>. (</a:t>
            </a:r>
            <a:r>
              <a:rPr lang="en-US" sz="2000" b="1" u="sng" dirty="0" smtClean="0">
                <a:solidFill>
                  <a:srgbClr val="FF0000"/>
                </a:solidFill>
              </a:rPr>
              <a:t>NOV 2003 illustrated</a:t>
            </a:r>
            <a:r>
              <a:rPr lang="en-US" sz="2000" b="1" u="sng" dirty="0" smtClean="0"/>
              <a:t>)</a:t>
            </a:r>
            <a:endParaRPr lang="en-US" sz="2000" b="1" u="sng" dirty="0"/>
          </a:p>
          <a:p>
            <a:endParaRPr lang="en-US" sz="2000" dirty="0"/>
          </a:p>
          <a:p>
            <a:r>
              <a:rPr lang="en-US" sz="2000" dirty="0"/>
              <a:t>Be sure to insert CAPID and Signature where indicated.</a:t>
            </a:r>
          </a:p>
          <a:p>
            <a:endParaRPr lang="en-US" sz="2000" dirty="0"/>
          </a:p>
          <a:p>
            <a:r>
              <a:rPr lang="en-US" sz="2000" dirty="0"/>
              <a:t>Whether driven or not, COV must be inspected monthly before </a:t>
            </a:r>
          </a:p>
          <a:p>
            <a:r>
              <a:rPr lang="en-US" sz="2000" dirty="0"/>
              <a:t>CAPF 73 </a:t>
            </a:r>
            <a:r>
              <a:rPr lang="en-US" sz="2000" dirty="0" smtClean="0"/>
              <a:t>is </a:t>
            </a:r>
            <a:r>
              <a:rPr lang="en-US" sz="2000" dirty="0"/>
              <a:t>uploaded into ORMS.</a:t>
            </a:r>
          </a:p>
          <a:p>
            <a:endParaRPr lang="en-US" sz="2000" dirty="0"/>
          </a:p>
          <a:p>
            <a:r>
              <a:rPr lang="en-US" sz="2000" dirty="0"/>
              <a:t>Under Additional </a:t>
            </a:r>
            <a:r>
              <a:rPr lang="en-US" sz="2000" dirty="0" smtClean="0"/>
              <a:t>Comments, if applicable, </a:t>
            </a:r>
            <a:r>
              <a:rPr lang="en-US" sz="2000" dirty="0"/>
              <a:t>indicate that First Aid Kit has been </a:t>
            </a:r>
            <a:r>
              <a:rPr lang="en-US" sz="2000" dirty="0" smtClean="0"/>
              <a:t>inspected </a:t>
            </a:r>
            <a:r>
              <a:rPr lang="en-US" sz="2000" dirty="0"/>
              <a:t>and is </a:t>
            </a:r>
            <a:r>
              <a:rPr lang="en-US" sz="2000" dirty="0" smtClean="0"/>
              <a:t>compliant.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0976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CAPF 73 dated FEB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35070"/>
              </p:ext>
            </p:extLst>
          </p:nvPr>
        </p:nvGraphicFramePr>
        <p:xfrm>
          <a:off x="918308" y="1371600"/>
          <a:ext cx="7307384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3" imgW="9499562" imgH="6933439" progId="Word.Document.8">
                  <p:embed/>
                </p:oleObj>
              </mc:Choice>
              <mc:Fallback>
                <p:oleObj name="Document" r:id="rId3" imgW="9499562" imgH="693343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308" y="1371600"/>
                        <a:ext cx="7307384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914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0"/>
            <a:ext cx="7508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i="1" kern="0" dirty="0">
                <a:solidFill>
                  <a:srgbClr val="003366"/>
                </a:solidFill>
                <a:latin typeface="Times New Roman" pitchFamily="18" charset="0"/>
                <a:ea typeface="+mj-ea"/>
                <a:cs typeface="+mj-cs"/>
              </a:rPr>
              <a:t>At the beginning…</a:t>
            </a:r>
          </a:p>
        </p:txBody>
      </p:sp>
      <p:pic>
        <p:nvPicPr>
          <p:cNvPr id="15363" name="Picture 3" descr="CAPF 73_Pag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54125"/>
            <a:ext cx="7024688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4700588" y="1371600"/>
            <a:ext cx="2986087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358063" y="1000125"/>
            <a:ext cx="1585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</a:rPr>
              <a:t>Enter date as:       April 2010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386638" y="1495425"/>
            <a:ext cx="1585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Enter mileage from odometer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9363" y="1785938"/>
            <a:ext cx="1285875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4957763" y="2071688"/>
            <a:ext cx="2486025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272338" y="1952625"/>
            <a:ext cx="1585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Times New Roman" pitchFamily="18" charset="0"/>
              </a:rPr>
              <a:t>Enter just the squadron number</a:t>
            </a:r>
            <a:r>
              <a:rPr lang="en-US" altLang="en-US" sz="1400">
                <a:solidFill>
                  <a:srgbClr val="FF33CC"/>
                </a:solidFill>
                <a:latin typeface="Times New Roman" pitchFamily="18" charset="0"/>
              </a:rPr>
              <a:t>. </a:t>
            </a:r>
            <a:r>
              <a:rPr lang="en-US" altLang="en-US" sz="1400">
                <a:latin typeface="Times New Roman" pitchFamily="18" charset="0"/>
              </a:rPr>
              <a:t>Such as 306, 302 etc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 flipV="1">
            <a:off x="6357938" y="2057400"/>
            <a:ext cx="1085850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372350" y="2867025"/>
            <a:ext cx="15859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This is the year the  van was made – Check the registration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 flipV="1">
            <a:off x="6086475" y="2314575"/>
            <a:ext cx="1528763" cy="1042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372350" y="5451248"/>
            <a:ext cx="15859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Check all 19 items on the safety checklist each time the van is utilized. Item 2 is reserved. 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 flipV="1">
            <a:off x="4686300" y="4114800"/>
            <a:ext cx="2786063" cy="1885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286625" y="4489450"/>
            <a:ext cx="16716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Arial" charset="0"/>
              </a:rPr>
              <a:t>VIN is from van title, insurance card  or registration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4786313" y="2314575"/>
            <a:ext cx="2714625" cy="2600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7361238" y="3925888"/>
            <a:ext cx="1570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dirty="0">
                <a:latin typeface="Arial" charset="0"/>
              </a:rPr>
              <a:t>Enter  NY/NER”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0"/>
            <a:ext cx="7508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i="1" kern="0" dirty="0">
                <a:solidFill>
                  <a:srgbClr val="003366"/>
                </a:solidFill>
                <a:latin typeface="Times New Roman" pitchFamily="18" charset="0"/>
                <a:ea typeface="+mj-ea"/>
                <a:cs typeface="+mj-cs"/>
              </a:rPr>
              <a:t>At the beginning (continued)…</a:t>
            </a:r>
          </a:p>
        </p:txBody>
      </p:sp>
      <p:pic>
        <p:nvPicPr>
          <p:cNvPr id="16387" name="Picture 3" descr="CAPF 73_Pag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54125"/>
            <a:ext cx="7024688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386638" y="2592388"/>
            <a:ext cx="15859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Enter the model. Van, Pick-up, Minivan, 4x4, etc.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372350" y="3397250"/>
            <a:ext cx="15859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Who made the van.  Ford, Chevrolet, Dodge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 flipV="1">
            <a:off x="4943475" y="2471738"/>
            <a:ext cx="2571750" cy="1157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5929313" y="2543175"/>
            <a:ext cx="1728787" cy="328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358063" y="1223963"/>
            <a:ext cx="1585912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This</a:t>
            </a:r>
            <a:r>
              <a:rPr lang="en-US" altLang="en-US" sz="1400" b="1" dirty="0">
                <a:latin typeface="Times New Roman" pitchFamily="18" charset="0"/>
              </a:rPr>
              <a:t> is </a:t>
            </a:r>
            <a:r>
              <a:rPr lang="en-US" altLang="en-US" sz="1400" dirty="0">
                <a:latin typeface="Times New Roman" pitchFamily="18" charset="0"/>
              </a:rPr>
              <a:t>the</a:t>
            </a:r>
            <a:r>
              <a:rPr lang="en-US" altLang="en-US" sz="1400" b="1" dirty="0">
                <a:latin typeface="Times New Roman" pitchFamily="18" charset="0"/>
              </a:rPr>
              <a:t> </a:t>
            </a:r>
            <a:r>
              <a:rPr lang="en-US" altLang="en-US" sz="1400" dirty="0">
                <a:latin typeface="Times New Roman" pitchFamily="18" charset="0"/>
              </a:rPr>
              <a:t>5 digit Wing assigned #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All NY vans #s start with 31 as in 31XXX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6686550" y="1800225"/>
            <a:ext cx="900113" cy="714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7372350" y="5590283"/>
            <a:ext cx="160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latin typeface="Arial" charset="0"/>
              </a:rPr>
              <a:t>This signature/date is for the monthly inspection.</a:t>
            </a:r>
            <a:endParaRPr lang="en-US" altLang="en-US" sz="1400" u="sng" dirty="0">
              <a:latin typeface="Arial" charset="0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5214938" y="5886450"/>
            <a:ext cx="2328862" cy="171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6529388" y="5886450"/>
            <a:ext cx="1014412" cy="185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381875" y="4205288"/>
            <a:ext cx="1585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These are the system Item Number you will use on the discrepancy on back left side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 flipV="1">
            <a:off x="4057650" y="3414713"/>
            <a:ext cx="3457575" cy="1042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4057650" y="3914775"/>
            <a:ext cx="3457575" cy="542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4043363" y="4471988"/>
            <a:ext cx="3471862" cy="57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COV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85800" y="2138363"/>
            <a:ext cx="79248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dirty="0"/>
          </a:p>
          <a:p>
            <a:r>
              <a:rPr lang="en-US" altLang="en-US" sz="3600" dirty="0"/>
              <a:t>Corporate </a:t>
            </a:r>
            <a:r>
              <a:rPr lang="en-US" altLang="en-US" sz="3600" dirty="0" smtClean="0"/>
              <a:t>Owned </a:t>
            </a:r>
            <a:r>
              <a:rPr lang="en-US" altLang="en-US" sz="3600" dirty="0"/>
              <a:t>V</a:t>
            </a:r>
            <a:r>
              <a:rPr lang="en-US" altLang="en-US" sz="3600" dirty="0" smtClean="0"/>
              <a:t>ehicle </a:t>
            </a:r>
            <a:r>
              <a:rPr lang="en-US" altLang="en-US" sz="3600" dirty="0"/>
              <a:t>(COV). Any wheel-mounted vehicle or trailer for highway or land use, owned by and titled in the name of Civil Air Patrol. 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04800" y="5634038"/>
            <a:ext cx="868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2060"/>
                </a:solidFill>
              </a:rPr>
              <a:t>CAPR 77-1 Operation and Maintenance of CAP Vehicles</a:t>
            </a:r>
          </a:p>
        </p:txBody>
      </p:sp>
      <p:pic>
        <p:nvPicPr>
          <p:cNvPr id="4101" name="Picture 4" descr="100_29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613" y="990600"/>
            <a:ext cx="20891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Picture 0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990600"/>
            <a:ext cx="17780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95400" y="0"/>
            <a:ext cx="7508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i="1" kern="0" dirty="0">
                <a:solidFill>
                  <a:srgbClr val="003366"/>
                </a:solidFill>
                <a:latin typeface="Times New Roman" pitchFamily="18" charset="0"/>
                <a:ea typeface="+mj-ea"/>
                <a:cs typeface="+mj-cs"/>
              </a:rPr>
              <a:t>And on the left…</a:t>
            </a:r>
          </a:p>
        </p:txBody>
      </p:sp>
      <p:pic>
        <p:nvPicPr>
          <p:cNvPr id="17411" name="Picture 3" descr="CAPF 73_Pag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5" y="942975"/>
            <a:ext cx="7413625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2724150"/>
            <a:ext cx="15859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This number is the times the van is used, </a:t>
            </a:r>
            <a:r>
              <a:rPr lang="en-US" altLang="en-US" sz="1400" b="1" dirty="0">
                <a:latin typeface="Times New Roman" pitchFamily="18" charset="0"/>
              </a:rPr>
              <a:t>not the date.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438275"/>
            <a:ext cx="158591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Enter the number of hours the van is used for the entire activity in these blocks rounded up.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1514475" y="1743075"/>
            <a:ext cx="828675" cy="514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1500188" y="1728788"/>
            <a:ext cx="1371600" cy="542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514475" y="1728788"/>
            <a:ext cx="1771650" cy="542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1457325" y="1714500"/>
            <a:ext cx="2343150" cy="571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0" y="4924425"/>
            <a:ext cx="15859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The top part of this block is the sum of all the times used.</a:t>
            </a:r>
            <a:endParaRPr lang="en-US" altLang="en-US" sz="1400" b="1" dirty="0">
              <a:latin typeface="Times New Roman" pitchFamily="18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500188" y="5500688"/>
            <a:ext cx="771525" cy="400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0" y="5710238"/>
            <a:ext cx="15859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The bottom is the sum of all the hours the van is used.</a:t>
            </a:r>
            <a:endParaRPr lang="en-US" altLang="en-US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400175" y="5972175"/>
            <a:ext cx="1071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0" y="3681413"/>
            <a:ext cx="15859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Describe any “Other” use in this column – Use this column for van maintenance.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1414463" y="3086100"/>
            <a:ext cx="3014662" cy="828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1485900" y="2528888"/>
            <a:ext cx="514350" cy="6429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1485900" y="2857500"/>
            <a:ext cx="528638" cy="285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1500188" y="3114675"/>
            <a:ext cx="500062" cy="371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514475" y="3128963"/>
            <a:ext cx="442913" cy="57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0"/>
            <a:ext cx="7508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i="1" kern="0">
                <a:solidFill>
                  <a:srgbClr val="003366"/>
                </a:solidFill>
                <a:latin typeface="Times New Roman" pitchFamily="18" charset="0"/>
                <a:ea typeface="+mj-ea"/>
                <a:cs typeface="+mj-cs"/>
              </a:rPr>
              <a:t>On the back, on the right…</a:t>
            </a:r>
          </a:p>
        </p:txBody>
      </p:sp>
      <p:pic>
        <p:nvPicPr>
          <p:cNvPr id="18435" name="Picture 3" descr="CAPF 73_Pag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343025"/>
            <a:ext cx="70231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329487" y="1362075"/>
            <a:ext cx="15859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This is the day of the month you use the van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4106184" y="1929494"/>
            <a:ext cx="3286125" cy="180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329487" y="2234178"/>
            <a:ext cx="1585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The first driver of the day signs with CAPID here on the date they inspect the vehicle prior to use –This also certifies that all safety checks 1 through 19 have been completed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4414838" y="3357563"/>
            <a:ext cx="3100387" cy="328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329487" y="4480948"/>
            <a:ext cx="17383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Make any comments here –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note OK for first kit 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note maintenance such as oil changes, repair, state inspections, monthly cleaning, waxing, etc.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5372100" y="5443538"/>
            <a:ext cx="2286000" cy="442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4125" y="0"/>
            <a:ext cx="7508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i="1" kern="0" dirty="0">
                <a:solidFill>
                  <a:srgbClr val="003366"/>
                </a:solidFill>
                <a:latin typeface="Times New Roman" pitchFamily="18" charset="0"/>
                <a:ea typeface="+mj-ea"/>
                <a:cs typeface="+mj-cs"/>
              </a:rPr>
              <a:t>On the back, on the left…</a:t>
            </a:r>
          </a:p>
        </p:txBody>
      </p:sp>
      <p:pic>
        <p:nvPicPr>
          <p:cNvPr id="19459" name="Picture 3" descr="CAPF 73_Pag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1085850"/>
            <a:ext cx="7243762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524000"/>
            <a:ext cx="15859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Enter the system item number from the front right side of this form in this column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428750" y="1857375"/>
            <a:ext cx="742950" cy="114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1450" y="2809875"/>
            <a:ext cx="158591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1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Fully explain the problem with the system in this column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1500188" y="1971675"/>
            <a:ext cx="1757362" cy="1385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4110038"/>
            <a:ext cx="172878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14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Times New Roman" pitchFamily="18" charset="0"/>
              </a:rPr>
              <a:t>Enter</a:t>
            </a:r>
            <a:r>
              <a:rPr lang="en-US" altLang="en-US" sz="1400" b="1" dirty="0">
                <a:latin typeface="Times New Roman" pitchFamily="18" charset="0"/>
              </a:rPr>
              <a:t> </a:t>
            </a:r>
            <a:r>
              <a:rPr lang="en-US" altLang="en-US" sz="1400" dirty="0">
                <a:latin typeface="Times New Roman" pitchFamily="18" charset="0"/>
              </a:rPr>
              <a:t>the date you find the problem in this column</a:t>
            </a:r>
            <a:endParaRPr lang="en-US" altLang="en-US" sz="1400" b="1" dirty="0">
              <a:latin typeface="Times New Roman" pitchFamily="18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1543050" y="1957388"/>
            <a:ext cx="3186113" cy="24717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0"/>
            <a:ext cx="7508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300" b="1" i="1" kern="0" dirty="0">
                <a:solidFill>
                  <a:srgbClr val="003366"/>
                </a:solidFill>
                <a:latin typeface="Times New Roman" pitchFamily="18" charset="0"/>
                <a:ea typeface="+mj-ea"/>
                <a:cs typeface="+mj-cs"/>
              </a:rPr>
              <a:t>Example of a properly completed </a:t>
            </a:r>
          </a:p>
          <a:p>
            <a:pPr algn="ctr">
              <a:defRPr/>
            </a:pPr>
            <a:r>
              <a:rPr lang="en-US" sz="3300" b="1" i="1" kern="0" dirty="0">
                <a:solidFill>
                  <a:srgbClr val="003366"/>
                </a:solidFill>
                <a:latin typeface="Times New Roman" pitchFamily="18" charset="0"/>
                <a:ea typeface="+mj-ea"/>
                <a:cs typeface="+mj-cs"/>
              </a:rPr>
              <a:t>front Form 73</a:t>
            </a:r>
          </a:p>
        </p:txBody>
      </p:sp>
      <p:pic>
        <p:nvPicPr>
          <p:cNvPr id="20483" name="Picture 3" descr="CAPF 73_Pag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1017588"/>
            <a:ext cx="7558088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43625" y="1543050"/>
            <a:ext cx="928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Times New Roman" pitchFamily="18" charset="0"/>
              </a:rPr>
              <a:t>April</a:t>
            </a:r>
            <a:r>
              <a:rPr lang="en-US" altLang="en-US" sz="1200">
                <a:latin typeface="Times New Roman" pitchFamily="18" charset="0"/>
              </a:rPr>
              <a:t> 2010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3325" y="1595438"/>
            <a:ext cx="1285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Times New Roman" pitchFamily="18" charset="0"/>
              </a:rPr>
              <a:t>000000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53150" y="1766888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Times New Roman" pitchFamily="18" charset="0"/>
              </a:rPr>
              <a:t>NY/NER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586663" y="1771650"/>
            <a:ext cx="1285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Times New Roman" pitchFamily="18" charset="0"/>
              </a:rPr>
              <a:t>000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572125" y="2057400"/>
            <a:ext cx="151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>
                <a:latin typeface="Times New Roman" pitchFamily="18" charset="0"/>
              </a:rPr>
              <a:t>1DEC1941VAN111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986713" y="200025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pitchFamily="18" charset="0"/>
              </a:rPr>
              <a:t>2009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229350" y="2243138"/>
            <a:ext cx="528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Times New Roman" pitchFamily="18" charset="0"/>
              </a:rPr>
              <a:t>Ford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258050" y="2271713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Times New Roman" pitchFamily="18" charset="0"/>
              </a:rPr>
              <a:t>Van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958138" y="2257425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Times New Roman" pitchFamily="18" charset="0"/>
              </a:rPr>
              <a:t>31XXX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128838" y="1700213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4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552700" y="1695450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3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067050" y="1681163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4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571750" y="1857375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8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071813" y="1857375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2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228850" y="6015038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4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971675" y="5957888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1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443163" y="5943600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2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686050" y="6015038"/>
            <a:ext cx="371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11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886075" y="5972175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2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171825" y="6029325"/>
            <a:ext cx="257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Arial" charset="0"/>
              </a:rPr>
              <a:t>6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0" y="2157413"/>
            <a:ext cx="1343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</a:rPr>
              <a:t>Add up the number of </a:t>
            </a:r>
            <a:r>
              <a:rPr lang="en-US" altLang="en-US" sz="1200" u="sng" dirty="0">
                <a:solidFill>
                  <a:srgbClr val="FF0000"/>
                </a:solidFill>
                <a:latin typeface="Times New Roman" pitchFamily="18" charset="0"/>
              </a:rPr>
              <a:t>hours</a:t>
            </a: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</a:rPr>
              <a:t> the van was used here.  Note:  there may be two or more  categories of usage for one day.</a:t>
            </a:r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1285875" y="1957388"/>
            <a:ext cx="957263" cy="585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V="1">
            <a:off x="1285875" y="2100263"/>
            <a:ext cx="1371600" cy="471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V="1">
            <a:off x="1285875" y="2143125"/>
            <a:ext cx="1900238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0" y="3524250"/>
            <a:ext cx="134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12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Enter the number of</a:t>
            </a:r>
            <a:r>
              <a:rPr lang="en-US" altLang="en-US" sz="1200" u="sng" dirty="0">
                <a:latin typeface="Times New Roman" pitchFamily="18" charset="0"/>
              </a:rPr>
              <a:t> times</a:t>
            </a:r>
            <a:r>
              <a:rPr lang="en-US" altLang="en-US" sz="1200" dirty="0">
                <a:latin typeface="Times New Roman" pitchFamily="18" charset="0"/>
              </a:rPr>
              <a:t> the van was used here</a:t>
            </a:r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1314450" y="3871913"/>
            <a:ext cx="885825" cy="2185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1300163" y="3871913"/>
            <a:ext cx="1385887" cy="2185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1314450" y="3857625"/>
            <a:ext cx="1843088" cy="2200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0" y="5281613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</a:rPr>
              <a:t>Enter the </a:t>
            </a:r>
            <a:r>
              <a:rPr lang="en-US" altLang="en-US" sz="1200" u="sng" dirty="0">
                <a:solidFill>
                  <a:srgbClr val="FF0000"/>
                </a:solidFill>
                <a:latin typeface="Times New Roman" pitchFamily="18" charset="0"/>
              </a:rPr>
              <a:t>sum</a:t>
            </a: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</a:rPr>
              <a:t> of the </a:t>
            </a:r>
            <a:r>
              <a:rPr lang="en-US" altLang="en-US" sz="1200" u="sng" dirty="0">
                <a:solidFill>
                  <a:srgbClr val="FF0000"/>
                </a:solidFill>
                <a:latin typeface="Times New Roman" pitchFamily="18" charset="0"/>
              </a:rPr>
              <a:t>hours</a:t>
            </a: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</a:rPr>
              <a:t> here</a:t>
            </a: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685800" y="5715000"/>
            <a:ext cx="914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V="1">
            <a:off x="1614488" y="6200775"/>
            <a:ext cx="685800" cy="442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V="1">
            <a:off x="1628775" y="6200775"/>
            <a:ext cx="1143000" cy="442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flipV="1">
            <a:off x="1628775" y="6200775"/>
            <a:ext cx="1557338" cy="4714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6129338" y="60579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i="1">
                <a:latin typeface="Monotype Corsiva" pitchFamily="66" charset="0"/>
              </a:rPr>
              <a:t>Van Operator 123456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8086725" y="6099175"/>
            <a:ext cx="800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b="1">
                <a:latin typeface="Times New Roman" pitchFamily="18" charset="0"/>
              </a:rPr>
              <a:t>3 Apr 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CAPR 77-1 VEHICLE USAGE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Vehicle usage examples: Including but not limited to the following: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(a) ADMIN</a:t>
            </a:r>
            <a:r>
              <a:rPr lang="en-US" sz="2000" dirty="0"/>
              <a:t>: Trips to meetings, conferences and personnel transportation to and from airports or hotels. </a:t>
            </a:r>
          </a:p>
          <a:p>
            <a:endParaRPr lang="en-US" sz="2000" dirty="0"/>
          </a:p>
          <a:p>
            <a:r>
              <a:rPr lang="en-US" sz="2000" b="1" dirty="0"/>
              <a:t>(b) CADET ACTIVITIES</a:t>
            </a:r>
            <a:r>
              <a:rPr lang="en-US" sz="2000" dirty="0"/>
              <a:t>: Any activity pertaining to and involving cadets and cadet programs. </a:t>
            </a:r>
          </a:p>
          <a:p>
            <a:endParaRPr lang="en-US" sz="2000" dirty="0"/>
          </a:p>
          <a:p>
            <a:r>
              <a:rPr lang="en-US" sz="2000" b="1" dirty="0"/>
              <a:t>(c) MISSION SUPPORT: </a:t>
            </a:r>
            <a:r>
              <a:rPr lang="en-US" sz="2000" dirty="0"/>
              <a:t>Drug Demand Reduction, Counterdrug, Homeland Security, Emergency Services (Search and Rescue/Disaster Relief) and Aerospace Education and Training. </a:t>
            </a:r>
          </a:p>
          <a:p>
            <a:endParaRPr lang="en-US" sz="2000" dirty="0"/>
          </a:p>
          <a:p>
            <a:r>
              <a:rPr lang="en-US" sz="2000" b="1" dirty="0"/>
              <a:t>(d) OTHER</a:t>
            </a:r>
            <a:r>
              <a:rPr lang="en-US" sz="2000" dirty="0"/>
              <a:t>: Vehicle maintenance, servicing, inspections and repairs, parts and supply pick up.  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2851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0"/>
            <a:ext cx="7508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300" b="1" i="1" kern="0" dirty="0">
                <a:solidFill>
                  <a:srgbClr val="003366"/>
                </a:solidFill>
                <a:latin typeface="Times New Roman" pitchFamily="18" charset="0"/>
                <a:ea typeface="+mj-ea"/>
                <a:cs typeface="+mj-cs"/>
              </a:rPr>
              <a:t>Example of a properly completed </a:t>
            </a:r>
          </a:p>
          <a:p>
            <a:pPr algn="ctr">
              <a:defRPr/>
            </a:pPr>
            <a:r>
              <a:rPr lang="en-US" sz="3300" b="1" i="1" kern="0" dirty="0">
                <a:solidFill>
                  <a:srgbClr val="003366"/>
                </a:solidFill>
                <a:latin typeface="Times New Roman" pitchFamily="18" charset="0"/>
                <a:ea typeface="+mj-ea"/>
                <a:cs typeface="+mj-cs"/>
              </a:rPr>
              <a:t>back Form 73</a:t>
            </a:r>
          </a:p>
        </p:txBody>
      </p:sp>
      <p:pic>
        <p:nvPicPr>
          <p:cNvPr id="21507" name="Picture 3" descr="CAPF 73_Pag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328738"/>
            <a:ext cx="68961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00063" y="2100263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>
                <a:latin typeface="Times New Roman" pitchFamily="18" charset="0"/>
              </a:rPr>
              <a:t>7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14388" y="2071688"/>
            <a:ext cx="18430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>
                <a:latin typeface="Times New Roman" pitchFamily="18" charset="0"/>
              </a:rPr>
              <a:t>Static oil leak at front of oil pan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71775" y="2085975"/>
            <a:ext cx="600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>
                <a:latin typeface="Times New Roman" pitchFamily="18" charset="0"/>
              </a:rPr>
              <a:t>3 Apr 10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2438" y="2266950"/>
            <a:ext cx="3286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>
                <a:latin typeface="Times New Roman" pitchFamily="18" charset="0"/>
              </a:rPr>
              <a:t>16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81050" y="2281238"/>
            <a:ext cx="18923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>
                <a:latin typeface="Times New Roman" pitchFamily="18" charset="0"/>
              </a:rPr>
              <a:t>Hole in rear of muffler near top.</a:t>
            </a:r>
          </a:p>
          <a:p>
            <a:pPr>
              <a:spcBef>
                <a:spcPct val="50000"/>
              </a:spcBef>
            </a:pPr>
            <a:r>
              <a:rPr lang="en-US" altLang="en-US" sz="800" b="1">
                <a:latin typeface="Times New Roman" pitchFamily="18" charset="0"/>
              </a:rPr>
              <a:t>NO VAN USE TILL REPAIRED!</a:t>
            </a:r>
          </a:p>
          <a:p>
            <a:pPr>
              <a:spcBef>
                <a:spcPct val="50000"/>
              </a:spcBef>
            </a:pPr>
            <a:r>
              <a:rPr lang="en-US" altLang="en-US" sz="800" b="1">
                <a:latin typeface="Times New Roman" pitchFamily="18" charset="0"/>
              </a:rPr>
              <a:t> 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781300" y="2281238"/>
            <a:ext cx="6000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>
                <a:latin typeface="Times New Roman" pitchFamily="18" charset="0"/>
              </a:rPr>
              <a:t>3 Apr 10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054475" y="2414588"/>
            <a:ext cx="1417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Monotype Corsiva" pitchFamily="66" charset="0"/>
              </a:rPr>
              <a:t>Driver One 123456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943350" y="5529263"/>
            <a:ext cx="2828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1" dirty="0">
                <a:latin typeface="Times New Roman" pitchFamily="18" charset="0"/>
              </a:rPr>
              <a:t>_</a:t>
            </a:r>
            <a:r>
              <a:rPr lang="en-US" altLang="en-US" sz="800" b="1" u="sng" dirty="0">
                <a:latin typeface="Times New Roman" pitchFamily="18" charset="0"/>
              </a:rPr>
              <a:t>X_</a:t>
            </a:r>
            <a:r>
              <a:rPr lang="en-US" altLang="en-US" sz="800" b="1" dirty="0">
                <a:latin typeface="Times New Roman" pitchFamily="18" charset="0"/>
              </a:rPr>
              <a:t>1</a:t>
            </a:r>
            <a:r>
              <a:rPr lang="en-US" altLang="en-US" sz="800" b="1" baseline="30000" dirty="0">
                <a:latin typeface="Times New Roman" pitchFamily="18" charset="0"/>
              </a:rPr>
              <a:t>st</a:t>
            </a:r>
            <a:r>
              <a:rPr lang="en-US" altLang="en-US" sz="800" b="1" dirty="0">
                <a:latin typeface="Times New Roman" pitchFamily="18" charset="0"/>
              </a:rPr>
              <a:t> AID KIT OK.</a:t>
            </a:r>
          </a:p>
          <a:p>
            <a:pPr>
              <a:spcBef>
                <a:spcPct val="50000"/>
              </a:spcBef>
            </a:pPr>
            <a:r>
              <a:rPr lang="en-US" altLang="en-US" sz="800" b="1" dirty="0" err="1">
                <a:latin typeface="Times New Roman" pitchFamily="18" charset="0"/>
              </a:rPr>
              <a:t>Appt</a:t>
            </a:r>
            <a:r>
              <a:rPr lang="en-US" altLang="en-US" sz="800" b="1" dirty="0">
                <a:latin typeface="Times New Roman" pitchFamily="18" charset="0"/>
              </a:rPr>
              <a:t> Auto Repair Shop 0800 4 Apr 10 to get estimate to repair muffler. Will fax to NYWG HQ for submission to NHQ for review and approval  prior to repair.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Vehicle Do’s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/>
            <a:r>
              <a:rPr lang="en-US" sz="3000" dirty="0"/>
              <a:t>Do leave early enough to leave time for traffic and weather conditions</a:t>
            </a:r>
          </a:p>
          <a:p>
            <a:pPr eaLnBrk="1" hangingPunct="1"/>
            <a:r>
              <a:rPr lang="en-US" sz="3000" dirty="0"/>
              <a:t>Do drive vehicle ONLY in a safe manner</a:t>
            </a:r>
          </a:p>
          <a:p>
            <a:pPr eaLnBrk="1" hangingPunct="1"/>
            <a:r>
              <a:rPr lang="en-US" sz="3000" dirty="0"/>
              <a:t>Do obey all local and base traffic signs</a:t>
            </a:r>
          </a:p>
          <a:p>
            <a:pPr eaLnBrk="1" hangingPunct="1"/>
            <a:r>
              <a:rPr lang="en-US" sz="3000" dirty="0"/>
              <a:t>Do carry maps of the local area with you at all times</a:t>
            </a:r>
          </a:p>
          <a:p>
            <a:pPr eaLnBrk="1" hangingPunct="1"/>
            <a:r>
              <a:rPr lang="en-US" sz="3000" dirty="0"/>
              <a:t>Do listen to all logistics briefings on vehicle use</a:t>
            </a:r>
          </a:p>
          <a:p>
            <a:pPr eaLnBrk="1" hangingPunct="1"/>
            <a:r>
              <a:rPr lang="en-US" sz="3000" dirty="0"/>
              <a:t>Do stop vehicle immediately if you suspect any problems and seek instruction from higher authority – </a:t>
            </a:r>
            <a:r>
              <a:rPr lang="en-US" sz="3000" b="1" dirty="0"/>
              <a:t>SAFETY FIRST!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72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Vehicle Do’s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backing any COV, especially with</a:t>
            </a:r>
          </a:p>
          <a:p>
            <a:pPr marL="0" indent="0">
              <a:buNone/>
            </a:pPr>
            <a:r>
              <a:rPr lang="en-US" sz="2800" dirty="0"/>
              <a:t>   passengers on board, whenever possible,  </a:t>
            </a:r>
          </a:p>
          <a:p>
            <a:r>
              <a:rPr lang="en-US" sz="2800" dirty="0"/>
              <a:t>have an officer stand outside to the rear of    </a:t>
            </a:r>
          </a:p>
          <a:p>
            <a:r>
              <a:rPr lang="en-US" sz="2800" dirty="0"/>
              <a:t>the COV to act as a guide while backing.  </a:t>
            </a:r>
          </a:p>
          <a:p>
            <a:r>
              <a:rPr lang="en-US" sz="2800" dirty="0"/>
              <a:t>Drive with all doors closed and locked.</a:t>
            </a:r>
          </a:p>
        </p:txBody>
      </p:sp>
    </p:spTree>
    <p:extLst>
      <p:ext uri="{BB962C8B-B14F-4D97-AF65-F5344CB8AC3E}">
        <p14:creationId xmlns:p14="http://schemas.microsoft.com/office/powerpoint/2010/main" val="2480082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Vehicle Don’ts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Do not </a:t>
            </a:r>
            <a:r>
              <a:rPr lang="en-US" dirty="0"/>
              <a:t>pull away until the vehicle is inspected and all passengers including driver are wearing seat belts.</a:t>
            </a:r>
          </a:p>
          <a:p>
            <a:pPr eaLnBrk="1" hangingPunct="1"/>
            <a:r>
              <a:rPr lang="en-US" i="1" dirty="0"/>
              <a:t>Do not </a:t>
            </a:r>
            <a:r>
              <a:rPr lang="en-US" dirty="0"/>
              <a:t>pull away unless there is enough gas in the vehicle to get to destination with some to spare.  </a:t>
            </a:r>
            <a:r>
              <a:rPr lang="en-US" u="sng" dirty="0"/>
              <a:t>COV </a:t>
            </a:r>
            <a:r>
              <a:rPr lang="en-US" b="1" u="sng" dirty="0"/>
              <a:t>will be </a:t>
            </a:r>
            <a:r>
              <a:rPr lang="en-US" u="sng" dirty="0"/>
              <a:t>topped off in order to be ready for next usage.</a:t>
            </a:r>
          </a:p>
          <a:p>
            <a:pPr eaLnBrk="1" hangingPunct="1"/>
            <a:r>
              <a:rPr lang="en-US" i="1" dirty="0"/>
              <a:t>Do not </a:t>
            </a:r>
            <a:r>
              <a:rPr lang="en-US" dirty="0"/>
              <a:t>go faster than the posted allowable speed limit.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64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Vehicle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Do Not </a:t>
            </a:r>
            <a:r>
              <a:rPr lang="en-US" dirty="0"/>
              <a:t>apply decaling or signage other than that provided by NHQ.</a:t>
            </a:r>
          </a:p>
          <a:p>
            <a:pPr eaLnBrk="1" hangingPunct="1"/>
            <a:r>
              <a:rPr lang="en-US" i="1" dirty="0"/>
              <a:t>Do not </a:t>
            </a:r>
            <a:r>
              <a:rPr lang="en-US" dirty="0"/>
              <a:t>permit use of tobacco products of any sort within any COV per CAPR 77-1.</a:t>
            </a:r>
          </a:p>
          <a:p>
            <a:pPr eaLnBrk="1" hangingPunct="1"/>
            <a:r>
              <a:rPr lang="en-US" i="1" dirty="0"/>
              <a:t>Do not </a:t>
            </a:r>
            <a:r>
              <a:rPr lang="en-US" dirty="0"/>
              <a:t>use cell phone or text on cell phone when driving.  This is a violation of CAPR 77-1 and New York Motor Vehicle Law.  </a:t>
            </a:r>
          </a:p>
          <a:p>
            <a:pPr eaLnBrk="1" hangingPunct="1"/>
            <a:endParaRPr lang="en-US" dirty="0"/>
          </a:p>
          <a:p>
            <a:pPr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39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CAP Mobile Assets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dirty="0"/>
              <a:t>Aircraft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Trailers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Ground Vehicles</a:t>
            </a:r>
          </a:p>
          <a:p>
            <a:pPr lvl="1" eaLnBrk="1" hangingPunct="1"/>
            <a:r>
              <a:rPr lang="en-US" altLang="en-US" dirty="0"/>
              <a:t>Cars</a:t>
            </a:r>
          </a:p>
          <a:p>
            <a:pPr lvl="1" eaLnBrk="1" hangingPunct="1"/>
            <a:r>
              <a:rPr lang="en-US" altLang="en-US" dirty="0"/>
              <a:t>Vans</a:t>
            </a:r>
          </a:p>
          <a:p>
            <a:pPr lvl="1" eaLnBrk="1" hangingPunct="1"/>
            <a:r>
              <a:rPr lang="en-US" altLang="en-US" dirty="0"/>
              <a:t>Trucks</a:t>
            </a:r>
          </a:p>
        </p:txBody>
      </p:sp>
      <p:pic>
        <p:nvPicPr>
          <p:cNvPr id="5124" name="Picture 5" descr="IMGP07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886200"/>
            <a:ext cx="3810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pictuer 31098 side.jpg"/>
          <p:cNvPicPr>
            <a:picLocks noChangeAspect="1"/>
          </p:cNvPicPr>
          <p:nvPr/>
        </p:nvPicPr>
        <p:blipFill>
          <a:blip r:embed="rId3"/>
          <a:srcRect l="14545" t="9862" r="5455" b="30971"/>
          <a:stretch>
            <a:fillRect/>
          </a:stretch>
        </p:blipFill>
        <p:spPr bwMode="auto">
          <a:xfrm>
            <a:off x="3200400" y="1066800"/>
            <a:ext cx="5016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If?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u="sng" dirty="0">
                <a:solidFill>
                  <a:srgbClr val="FF0000"/>
                </a:solidFill>
              </a:rPr>
              <a:t>What if an accident occurs?</a:t>
            </a:r>
            <a:r>
              <a:rPr lang="en-US" sz="2800" dirty="0"/>
              <a:t>	</a:t>
            </a:r>
          </a:p>
          <a:p>
            <a:pPr algn="ctr" eaLnBrk="1" hangingPunct="1">
              <a:buFontTx/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Pull off to the side of the road to a safe area.</a:t>
            </a:r>
          </a:p>
          <a:p>
            <a:pPr eaLnBrk="1" hangingPunct="1"/>
            <a:r>
              <a:rPr lang="en-US" sz="2800" dirty="0"/>
              <a:t>Immediately contact the Wing Commander, or Vice Commander, </a:t>
            </a:r>
            <a:r>
              <a:rPr lang="en-US" sz="2800" b="1" dirty="0"/>
              <a:t>and</a:t>
            </a:r>
            <a:r>
              <a:rPr lang="en-US" sz="2800" dirty="0"/>
              <a:t> Wing Safety officer. </a:t>
            </a:r>
            <a:r>
              <a:rPr lang="en-US" sz="2800" u="sng" dirty="0"/>
              <a:t>A   Mishap Notification must be filed online for all accidents.</a:t>
            </a:r>
          </a:p>
          <a:p>
            <a:pPr eaLnBrk="1" hangingPunct="1"/>
            <a:endParaRPr lang="en-US" sz="2800" u="sng" dirty="0"/>
          </a:p>
          <a:p>
            <a:pPr eaLnBrk="1" hangingPunct="1"/>
            <a:r>
              <a:rPr lang="en-US" sz="2800" dirty="0"/>
              <a:t>Contact Police for accident report regardless of how minor the damage may appear.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5800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620000" cy="914400"/>
          </a:xfrm>
        </p:spPr>
        <p:txBody>
          <a:bodyPr/>
          <a:lstStyle/>
          <a:p>
            <a:r>
              <a:rPr lang="en-US" altLang="en-US" dirty="0"/>
              <a:t>What if? Cont’d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52400" y="703957"/>
            <a:ext cx="88392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200" u="sng" dirty="0">
              <a:solidFill>
                <a:srgbClr val="FF0000"/>
              </a:solidFill>
              <a:cs typeface="+mn-cs"/>
            </a:endParaRPr>
          </a:p>
          <a:p>
            <a:pPr algn="ctr">
              <a:defRPr/>
            </a:pPr>
            <a:endParaRPr lang="en-US" sz="3200" dirty="0">
              <a:solidFill>
                <a:srgbClr val="FF0000"/>
              </a:solidFill>
              <a:cs typeface="+mn-cs"/>
            </a:endParaRPr>
          </a:p>
          <a:p>
            <a:pPr marL="115888" indent="-115888">
              <a:buClr>
                <a:schemeClr val="bg1"/>
              </a:buClr>
              <a:buFont typeface="Arial" charset="0"/>
              <a:buChar char="•"/>
              <a:defRPr/>
            </a:pPr>
            <a:r>
              <a:rPr lang="en-US" sz="3200" dirty="0">
                <a:cs typeface="+mn-cs"/>
              </a:rPr>
              <a:t> </a:t>
            </a:r>
            <a:r>
              <a:rPr lang="en-US" altLang="en-US" sz="3200" dirty="0"/>
              <a:t>Fill out NYS MV 104 Form provided in binder.     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3200" dirty="0"/>
              <a:t>  Be sure to document the date, time, and the 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3200" dirty="0"/>
              <a:t>  other driver’s  license, registration and as </a:t>
            </a:r>
          </a:p>
          <a:p>
            <a:pPr>
              <a:buClr>
                <a:schemeClr val="bg1"/>
              </a:buClr>
              <a:defRPr/>
            </a:pPr>
            <a:r>
              <a:rPr lang="en-US" altLang="en-US" sz="3200" dirty="0"/>
              <a:t>  much additional information as possible.</a:t>
            </a:r>
          </a:p>
          <a:p>
            <a:pPr>
              <a:buClr>
                <a:schemeClr val="bg1"/>
              </a:buClr>
              <a:defRPr/>
            </a:pPr>
            <a:endParaRPr lang="en-US" sz="3200" u="sng" dirty="0">
              <a:solidFill>
                <a:srgbClr val="FF0000"/>
              </a:solidFill>
            </a:endParaRPr>
          </a:p>
          <a:p>
            <a:pPr algn="ctr">
              <a:buClr>
                <a:schemeClr val="bg1"/>
              </a:buClr>
              <a:defRPr/>
            </a:pPr>
            <a:r>
              <a:rPr lang="en-US" sz="3200" u="sng" dirty="0">
                <a:solidFill>
                  <a:srgbClr val="FF0000"/>
                </a:solidFill>
              </a:rPr>
              <a:t>What if emergency repairs are needed?</a:t>
            </a:r>
          </a:p>
          <a:p>
            <a:pPr>
              <a:buClr>
                <a:schemeClr val="bg1"/>
              </a:buClr>
              <a:defRPr/>
            </a:pPr>
            <a:endParaRPr lang="en-US" sz="3200" dirty="0">
              <a:cs typeface="+mn-cs"/>
            </a:endParaRPr>
          </a:p>
          <a:p>
            <a:pPr marL="115888" indent="-115888">
              <a:buClr>
                <a:schemeClr val="bg1"/>
              </a:buClr>
              <a:buFont typeface="Arial" charset="0"/>
              <a:buChar char="•"/>
              <a:defRPr/>
            </a:pPr>
            <a:r>
              <a:rPr lang="en-US" sz="3200" dirty="0">
                <a:cs typeface="+mn-cs"/>
              </a:rPr>
              <a:t> After all above is completed, contact the Wing   </a:t>
            </a:r>
          </a:p>
          <a:p>
            <a:pPr>
              <a:buClr>
                <a:schemeClr val="bg1"/>
              </a:buClr>
              <a:defRPr/>
            </a:pPr>
            <a:r>
              <a:rPr lang="en-US" sz="3200" dirty="0">
                <a:cs typeface="+mn-cs"/>
              </a:rPr>
              <a:t>  Logistics Director or Wing Transportation        </a:t>
            </a:r>
          </a:p>
          <a:p>
            <a:pPr>
              <a:buClr>
                <a:schemeClr val="bg1"/>
              </a:buClr>
              <a:defRPr/>
            </a:pPr>
            <a:r>
              <a:rPr lang="en-US" sz="3200" dirty="0">
                <a:cs typeface="+mn-cs"/>
              </a:rPr>
              <a:t>  Officer for instructions.  </a:t>
            </a:r>
          </a:p>
          <a:p>
            <a:pPr marL="3773488" lvl="8" indent="-115888">
              <a:buClr>
                <a:schemeClr val="bg1"/>
              </a:buClr>
              <a:buFont typeface="Arial" charset="0"/>
              <a:buChar char="•"/>
              <a:defRPr/>
            </a:pPr>
            <a:r>
              <a:rPr lang="en-US" sz="3200" dirty="0">
                <a:cs typeface="+mn-cs"/>
              </a:rPr>
              <a:t> </a:t>
            </a:r>
          </a:p>
          <a:p>
            <a:pPr>
              <a:buClr>
                <a:schemeClr val="bg1"/>
              </a:buClr>
              <a:defRPr/>
            </a:pPr>
            <a:r>
              <a:rPr lang="en-US" sz="3200" dirty="0">
                <a:cs typeface="+mn-cs"/>
              </a:rPr>
              <a:t>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r>
              <a:rPr lang="en-US" b="1" i="1" u="sng" dirty="0"/>
              <a:t>SAFETY FIRST </a:t>
            </a:r>
            <a:r>
              <a:rPr lang="en-US" dirty="0"/>
              <a:t>at all times</a:t>
            </a:r>
          </a:p>
          <a:p>
            <a:r>
              <a:rPr lang="en-US" dirty="0"/>
              <a:t>Obey all traffic signs</a:t>
            </a:r>
          </a:p>
          <a:p>
            <a:r>
              <a:rPr lang="en-US" dirty="0"/>
              <a:t>Inspect vehicles daily – ensure adequate fluid levels and correct tire pressure (indicated above the wheel well above each tire)</a:t>
            </a:r>
          </a:p>
          <a:p>
            <a:r>
              <a:rPr lang="en-US" dirty="0"/>
              <a:t>Meet all standards</a:t>
            </a:r>
          </a:p>
          <a:p>
            <a:r>
              <a:rPr lang="en-US" dirty="0"/>
              <a:t>Wear seat belts at all times</a:t>
            </a:r>
          </a:p>
          <a:p>
            <a:r>
              <a:rPr lang="en-US" b="1" dirty="0">
                <a:solidFill>
                  <a:srgbClr val="FF0000"/>
                </a:solidFill>
              </a:rPr>
              <a:t>Ask</a:t>
            </a:r>
            <a:r>
              <a:rPr lang="en-US" dirty="0"/>
              <a:t> if your unsure of anything</a:t>
            </a:r>
          </a:p>
          <a:p>
            <a:r>
              <a:rPr lang="en-US" b="1" i="1" u="sng" dirty="0"/>
              <a:t>Vehicle MUST be returned  clean, FULLY FUELED and MISSION READY !!!!!!!!!</a:t>
            </a:r>
          </a:p>
        </p:txBody>
      </p:sp>
    </p:spTree>
    <p:extLst>
      <p:ext uri="{BB962C8B-B14F-4D97-AF65-F5344CB8AC3E}">
        <p14:creationId xmlns:p14="http://schemas.microsoft.com/office/powerpoint/2010/main" val="500457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ames\AppData\Local\Microsoft\Windows\Temporary Internet Files\Content.IE5\JXFT9DEN\MPj043316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59436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First-Things-First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eaLnBrk="1" hangingPunct="1"/>
            <a:r>
              <a:rPr lang="en-US" sz="2800" dirty="0"/>
              <a:t>Operating a CAP COV is a </a:t>
            </a:r>
            <a:r>
              <a:rPr lang="en-US" sz="2800" dirty="0" smtClean="0"/>
              <a:t>privilege; </a:t>
            </a:r>
            <a:r>
              <a:rPr lang="en-US" sz="2800" b="1" dirty="0"/>
              <a:t>not a right.</a:t>
            </a:r>
          </a:p>
          <a:p>
            <a:pPr eaLnBrk="1" hangingPunct="1"/>
            <a:r>
              <a:rPr lang="en-US" sz="2800" dirty="0"/>
              <a:t>All CAP regulations, national, regional and wing level must be complied with.</a:t>
            </a:r>
          </a:p>
          <a:p>
            <a:pPr eaLnBrk="1" hangingPunct="1"/>
            <a:r>
              <a:rPr lang="en-US" sz="2800" dirty="0"/>
              <a:t>Wing logistic directors have the authority of managing all wing assets including COVs.</a:t>
            </a:r>
          </a:p>
          <a:p>
            <a:pPr eaLnBrk="1" hangingPunct="1"/>
            <a:r>
              <a:rPr lang="en-US" sz="2800" dirty="0"/>
              <a:t>Any member driving a CAP COV must have a valid State Diver’s License and CAP driving permissions listed on their CAPF 101 card.</a:t>
            </a:r>
          </a:p>
          <a:p>
            <a:pPr eaLnBrk="1" hangingPunct="1"/>
            <a:r>
              <a:rPr lang="en-US" sz="2800" b="1" u="sng" dirty="0"/>
              <a:t>All COV Drivers must read the COV Binder </a:t>
            </a:r>
            <a:r>
              <a:rPr lang="en-US" sz="2800" dirty="0"/>
              <a:t>in the COV and be familiar with its contents and updates prior to starting engine.  Radio, </a:t>
            </a:r>
            <a:r>
              <a:rPr lang="en-US" sz="2800" dirty="0" smtClean="0"/>
              <a:t>EFS </a:t>
            </a:r>
            <a:r>
              <a:rPr lang="en-US" sz="2800" dirty="0"/>
              <a:t>Credit Card, Registration, Insurance and Safety Information are in the binder with CAPF 73s.</a:t>
            </a:r>
          </a:p>
        </p:txBody>
      </p:sp>
    </p:spTree>
    <p:extLst>
      <p:ext uri="{BB962C8B-B14F-4D97-AF65-F5344CB8AC3E}">
        <p14:creationId xmlns:p14="http://schemas.microsoft.com/office/powerpoint/2010/main" val="3290585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EFS </a:t>
            </a:r>
            <a:r>
              <a:rPr lang="en-US" dirty="0"/>
              <a:t>Credit Card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867400"/>
          </a:xfrm>
        </p:spPr>
        <p:txBody>
          <a:bodyPr/>
          <a:lstStyle/>
          <a:p>
            <a:r>
              <a:rPr lang="en-US" sz="2600" b="1" dirty="0" smtClean="0"/>
              <a:t>EFS </a:t>
            </a:r>
            <a:r>
              <a:rPr lang="en-US" sz="2600" b="1" dirty="0"/>
              <a:t>CREDIT CARD INSTRUCTIONS</a:t>
            </a:r>
            <a:endParaRPr lang="en-US" sz="2600" dirty="0"/>
          </a:p>
          <a:p>
            <a:r>
              <a:rPr lang="en-US" sz="2600" dirty="0"/>
              <a:t>Each powered COV within New York Wing has a </a:t>
            </a:r>
            <a:r>
              <a:rPr lang="en-US" sz="2600" dirty="0" smtClean="0"/>
              <a:t>EFS  </a:t>
            </a:r>
            <a:r>
              <a:rPr lang="en-US" sz="2600" dirty="0"/>
              <a:t>Credit Card assigned to it.</a:t>
            </a:r>
          </a:p>
          <a:p>
            <a:pPr lvl="0"/>
            <a:r>
              <a:rPr lang="en-US" sz="2600" dirty="0"/>
              <a:t>The individual cards are coded to the COV to which they are assigned and </a:t>
            </a:r>
            <a:r>
              <a:rPr lang="en-US" sz="2600" u="sng" dirty="0"/>
              <a:t>may not be used for any other vehicle</a:t>
            </a:r>
            <a:r>
              <a:rPr lang="en-US" sz="2600" dirty="0"/>
              <a:t>. </a:t>
            </a:r>
          </a:p>
          <a:p>
            <a:pPr lvl="0"/>
            <a:r>
              <a:rPr lang="en-US" sz="2600" dirty="0" smtClean="0"/>
              <a:t>The EFS Card </a:t>
            </a:r>
            <a:r>
              <a:rPr lang="en-US" sz="2600" dirty="0"/>
              <a:t>can only be used for three (3) reasons:</a:t>
            </a:r>
          </a:p>
          <a:p>
            <a:pPr lvl="0"/>
            <a:r>
              <a:rPr lang="en-US" sz="2600" dirty="0"/>
              <a:t>To purchase fuel and lubricants consumed during an authorized/reimbursable mission entered into WIMRS.</a:t>
            </a:r>
          </a:p>
          <a:p>
            <a:pPr lvl="0"/>
            <a:r>
              <a:rPr lang="en-US" sz="2600" dirty="0"/>
              <a:t>In special cases use of the credit cards for fuel may be approved by: Wing CC, CV, DO, LG or LGT </a:t>
            </a:r>
          </a:p>
          <a:p>
            <a:r>
              <a:rPr lang="en-US" sz="2400" dirty="0"/>
              <a:t>To purchase approved standard COV maintenance services and parts.</a:t>
            </a:r>
          </a:p>
          <a:p>
            <a:pPr lvl="0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50124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EFS </a:t>
            </a:r>
            <a:r>
              <a:rPr lang="en-US" dirty="0"/>
              <a:t>Credit Card Usage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715000"/>
          </a:xfrm>
        </p:spPr>
        <p:txBody>
          <a:bodyPr/>
          <a:lstStyle/>
          <a:p>
            <a:r>
              <a:rPr lang="en-US" sz="2800" dirty="0"/>
              <a:t>Fuel expenses for authorized reimbursable missions must be uploaded in WIMRS by end  the day used. </a:t>
            </a:r>
            <a:r>
              <a:rPr lang="en-US" sz="2800" dirty="0" smtClean="0"/>
              <a:t>EFS </a:t>
            </a:r>
            <a:r>
              <a:rPr lang="en-US" sz="2800" dirty="0"/>
              <a:t>Fuel Sales Receipt must be forwarded to NYWG/DO(A) within 24 hours. Email accepted. </a:t>
            </a:r>
          </a:p>
          <a:p>
            <a:pPr lvl="0"/>
            <a:r>
              <a:rPr lang="en-US" sz="2800" dirty="0"/>
              <a:t>Purchase of standard COV maintenance and service over $250.00 must be preapproved  either in writing or verbally by NYWG/LG or NYWG/LGT. </a:t>
            </a:r>
            <a:r>
              <a:rPr lang="en-US" sz="2800" u="sng" dirty="0"/>
              <a:t>Standard Maintenance under          $ 250.00 does not require prior approval</a:t>
            </a:r>
            <a:r>
              <a:rPr lang="en-US" sz="2800" dirty="0"/>
              <a:t>.      Copy of paid work order and </a:t>
            </a:r>
            <a:r>
              <a:rPr lang="en-US" sz="2800" dirty="0" smtClean="0"/>
              <a:t>EFS Credit </a:t>
            </a:r>
            <a:r>
              <a:rPr lang="en-US" sz="2800" dirty="0"/>
              <a:t>Card Receipt must be forwarded to NYWG/LGT within 24 hours.  Email accepted.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5544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EFS </a:t>
            </a:r>
            <a:r>
              <a:rPr lang="en-US" dirty="0"/>
              <a:t>Credit Card Usage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15000"/>
          </a:xfrm>
        </p:spPr>
        <p:txBody>
          <a:bodyPr/>
          <a:lstStyle/>
          <a:p>
            <a:pPr lvl="0"/>
            <a:r>
              <a:rPr lang="en-US" dirty="0"/>
              <a:t>Fuel and maintenance costs </a:t>
            </a:r>
            <a:r>
              <a:rPr lang="en-US" b="1" u="sng" dirty="0"/>
              <a:t>may not be </a:t>
            </a:r>
            <a:r>
              <a:rPr lang="en-US" dirty="0"/>
              <a:t>combined into one transaction. </a:t>
            </a:r>
          </a:p>
          <a:p>
            <a:pPr lvl="0"/>
            <a:r>
              <a:rPr lang="en-US" dirty="0"/>
              <a:t>The card may not be used for any other purchases than those listed above. </a:t>
            </a:r>
          </a:p>
          <a:p>
            <a:pPr lvl="0"/>
            <a:r>
              <a:rPr lang="en-US" dirty="0"/>
              <a:t>If a card becomes lost, stolen, damaged, or inoperative immediately contact NYWG/DO(A) or NYWG/LG by telephone or email.</a:t>
            </a:r>
          </a:p>
          <a:p>
            <a:pPr lvl="0"/>
            <a:r>
              <a:rPr lang="en-US" dirty="0"/>
              <a:t>Mileage and Personal Identification Number (PIN) are required for each transaction.</a:t>
            </a:r>
          </a:p>
          <a:p>
            <a:r>
              <a:rPr lang="en-US" b="1" dirty="0"/>
              <a:t>PIN is 36112 or first 4 numbers of the </a:t>
            </a:r>
            <a:r>
              <a:rPr lang="en-US" b="1" dirty="0" smtClean="0"/>
              <a:t>NYWG COV </a:t>
            </a:r>
            <a:r>
              <a:rPr lang="en-US" b="1" dirty="0"/>
              <a:t>(Sometimes asks Driver’s ID).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7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Operating A CAP COV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txBody>
          <a:bodyPr/>
          <a:lstStyle/>
          <a:p>
            <a:pPr eaLnBrk="1" hangingPunct="1"/>
            <a:r>
              <a:rPr lang="en-US" dirty="0"/>
              <a:t>Drivers must obey all federal, state, commonwealth, local laws, regulations,   and ordinances governing the operation    of motor vehicles.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While operating vehicles, both COV and Personal (POV), drivers must obey all military or governmental vehicle regulations especially speed and stop signs.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altLang="en-US" dirty="0"/>
              <a:t>Headlights turned on in daylight hours.</a:t>
            </a:r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4786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WCCtemplate">
  <a:themeElements>
    <a:clrScheme name="RWCC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WCC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WCC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CC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CC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CC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CC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CC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CC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CC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CC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CC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CC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CC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3781</TotalTime>
  <Words>2274</Words>
  <Application>Microsoft Office PowerPoint</Application>
  <PresentationFormat>On-screen Show (4:3)</PresentationFormat>
  <Paragraphs>289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Monotype Corsiva</vt:lpstr>
      <vt:lpstr>Tahoma</vt:lpstr>
      <vt:lpstr>Times New Roman</vt:lpstr>
      <vt:lpstr>RWCCtemplate</vt:lpstr>
      <vt:lpstr>Document</vt:lpstr>
      <vt:lpstr>CAP OWNED VEHICLE (COV) ORIENTATION</vt:lpstr>
      <vt:lpstr>Introduction</vt:lpstr>
      <vt:lpstr>COV</vt:lpstr>
      <vt:lpstr>CAP Mobile Assets</vt:lpstr>
      <vt:lpstr>First-Things-First</vt:lpstr>
      <vt:lpstr>EFS Credit Card Usage</vt:lpstr>
      <vt:lpstr>EFS Credit Card Usage (cont’d)</vt:lpstr>
      <vt:lpstr>EFS Credit Card Usage (cont’d)</vt:lpstr>
      <vt:lpstr>Operating A CAP COV</vt:lpstr>
      <vt:lpstr>Operating A CAP COV Cont’d</vt:lpstr>
      <vt:lpstr>How to Obtain CAP Driver Privileges</vt:lpstr>
      <vt:lpstr>Obtaining CAP Driver Privileges Cont’d.</vt:lpstr>
      <vt:lpstr>  Obtaining CAP Driver Privileges Cont’d </vt:lpstr>
      <vt:lpstr>PowerPoint Presentation</vt:lpstr>
      <vt:lpstr>   Obtaining CAP Driver Privileges Cont’d</vt:lpstr>
      <vt:lpstr>Obtaining CAP Driver Privileges Cont’d</vt:lpstr>
      <vt:lpstr>Obtaining a CAP Driver Privileges Cont’d.</vt:lpstr>
      <vt:lpstr>PowerPoint Presentation</vt:lpstr>
      <vt:lpstr>Use of Vehicles at Encampment</vt:lpstr>
      <vt:lpstr>Use of Vehicles at Encampment Cont’d</vt:lpstr>
      <vt:lpstr>Safety</vt:lpstr>
      <vt:lpstr>Safety Cont’d</vt:lpstr>
      <vt:lpstr>CAP Vehicle Inspection Items</vt:lpstr>
      <vt:lpstr>CAP Vehicle Inspection Items Cont’d</vt:lpstr>
      <vt:lpstr>CAP Vehicle Inspection Items Cont’d</vt:lpstr>
      <vt:lpstr>COV Inspection Updates 2021</vt:lpstr>
      <vt:lpstr>CAPF 73 dated FEB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CAPR 77-1 VEHICLE USAGE EXAMPLES</vt:lpstr>
      <vt:lpstr>PowerPoint Presentation</vt:lpstr>
      <vt:lpstr>Vehicle Do’s</vt:lpstr>
      <vt:lpstr>More Vehicle Do’s</vt:lpstr>
      <vt:lpstr>Vehicle Don’ts</vt:lpstr>
      <vt:lpstr>More Vehicle Don’ts</vt:lpstr>
      <vt:lpstr>What If?</vt:lpstr>
      <vt:lpstr>What if? Cont’d</vt:lpstr>
      <vt:lpstr>Summary</vt:lpstr>
      <vt:lpstr>Questions</vt:lpstr>
    </vt:vector>
  </TitlesOfParts>
  <Company>NHQ Civil Air Patrol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OPSEC TRAINING</dc:title>
  <dc:creator>James</dc:creator>
  <cp:lastModifiedBy>Terry LeFeber</cp:lastModifiedBy>
  <cp:revision>416</cp:revision>
  <dcterms:created xsi:type="dcterms:W3CDTF">2008-03-18T18:59:10Z</dcterms:created>
  <dcterms:modified xsi:type="dcterms:W3CDTF">2023-05-19T12:33:02Z</dcterms:modified>
</cp:coreProperties>
</file>