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3"/>
  </p:notesMasterIdLst>
  <p:sldIdLst>
    <p:sldId id="256" r:id="rId2"/>
    <p:sldId id="257" r:id="rId3"/>
    <p:sldId id="259" r:id="rId4"/>
    <p:sldId id="260" r:id="rId5"/>
    <p:sldId id="258" r:id="rId6"/>
    <p:sldId id="261" r:id="rId7"/>
    <p:sldId id="265" r:id="rId8"/>
    <p:sldId id="262" r:id="rId9"/>
    <p:sldId id="264" r:id="rId10"/>
    <p:sldId id="266" r:id="rId11"/>
    <p:sldId id="267" r:id="rId12"/>
    <p:sldId id="268" r:id="rId13"/>
    <p:sldId id="269" r:id="rId14"/>
    <p:sldId id="270" r:id="rId15"/>
    <p:sldId id="271" r:id="rId16"/>
    <p:sldId id="272" r:id="rId17"/>
    <p:sldId id="273" r:id="rId18"/>
    <p:sldId id="274" r:id="rId19"/>
    <p:sldId id="275" r:id="rId20"/>
    <p:sldId id="277" r:id="rId21"/>
    <p:sldId id="278"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07" d="100"/>
          <a:sy n="107" d="100"/>
        </p:scale>
        <p:origin x="69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F0DE14-53CB-4E31-B4A8-696BC6053AD0}" type="datetimeFigureOut">
              <a:rPr lang="en-US" smtClean="0"/>
              <a:t>03/06/23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E72805-F54B-4BB7-8FAF-F1FA2AEB29F7}" type="slidenum">
              <a:rPr lang="en-US" smtClean="0"/>
              <a:t>‹#›</a:t>
            </a:fld>
            <a:endParaRPr lang="en-US"/>
          </a:p>
        </p:txBody>
      </p:sp>
    </p:spTree>
    <p:extLst>
      <p:ext uri="{BB962C8B-B14F-4D97-AF65-F5344CB8AC3E}">
        <p14:creationId xmlns:p14="http://schemas.microsoft.com/office/powerpoint/2010/main" val="4254983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Illness--If you don’t feel well, don’t drive. Your alertness and reaction time will be decreased as will your patience in dealing with enthusiastic cadets or seniors.</a:t>
            </a:r>
          </a:p>
          <a:p>
            <a:r>
              <a:rPr lang="en-US" dirty="0"/>
              <a:t>Medication-- Many over the counter medicines and supplements can cause drowsiness, especially allergy and cold medications. If it says to DO NOT OPERATE MACHINERY or VEHICLES, don’t drive the van!</a:t>
            </a:r>
          </a:p>
          <a:p>
            <a:r>
              <a:rPr lang="en-US" dirty="0"/>
              <a:t>Stress—Don’t let time pressure or the commanding officer’s desire to arrive on time to cloud your judgement. </a:t>
            </a:r>
          </a:p>
          <a:p>
            <a:r>
              <a:rPr lang="en-US" dirty="0"/>
              <a:t>Alcohol– Do not operate a CAP van within 8 hours of consuming alcohol or while under the influence.</a:t>
            </a:r>
          </a:p>
          <a:p>
            <a:r>
              <a:rPr lang="en-US" dirty="0"/>
              <a:t>Fatigue—When driving, ensure you are rested prior to the drive. Comply with CAP duty day regulations. Plan to stop every two hours and walk around to keep alert. Have a relief driver resting while you drive. If both drivers are tired, stop and rest or spend the night.</a:t>
            </a:r>
          </a:p>
          <a:p>
            <a:r>
              <a:rPr lang="en-US" dirty="0"/>
              <a:t>Emotion, Eating—Don’t go on a mission or act as a driver if you just had a big fight with your spouse or just got fired from a job, your mind won’t be on your work. Eating- these vans run on fuel, and so do we. CAP does not want the vehicle OR the driver running out of gas in the middle of nowhere. Bring food or plan stops as needed.</a:t>
            </a:r>
          </a:p>
        </p:txBody>
      </p:sp>
      <p:sp>
        <p:nvSpPr>
          <p:cNvPr id="4" name="Slide Number Placeholder 3"/>
          <p:cNvSpPr>
            <a:spLocks noGrp="1"/>
          </p:cNvSpPr>
          <p:nvPr>
            <p:ph type="sldNum" sz="quarter" idx="5"/>
          </p:nvPr>
        </p:nvSpPr>
        <p:spPr/>
        <p:txBody>
          <a:bodyPr/>
          <a:lstStyle/>
          <a:p>
            <a:fld id="{99E72805-F54B-4BB7-8FAF-F1FA2AEB29F7}" type="slidenum">
              <a:rPr lang="en-US" smtClean="0"/>
              <a:t>3</a:t>
            </a:fld>
            <a:endParaRPr lang="en-US"/>
          </a:p>
        </p:txBody>
      </p:sp>
    </p:spTree>
    <p:extLst>
      <p:ext uri="{BB962C8B-B14F-4D97-AF65-F5344CB8AC3E}">
        <p14:creationId xmlns:p14="http://schemas.microsoft.com/office/powerpoint/2010/main" val="270807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potential van drivers should be given an orientation course to include the van driver course on the CAP safety page, a review of CAP regulations as to the operation of the van, loading instructions, and on the road training to include rollover precautions, braking of the heavier vehicle, changing lanes, turns in confined spaces, parking and backing, the use of spotters even if a back-up camera is installed, weather awareness-how wind affects the van. Driver should warn passengers to hold </a:t>
            </a:r>
            <a:r>
              <a:rPr lang="en-US" dirty="0" err="1"/>
              <a:t>ont</a:t>
            </a:r>
            <a:r>
              <a:rPr lang="en-US" dirty="0"/>
              <a:t> doors when opening in high winds.</a:t>
            </a:r>
          </a:p>
          <a:p>
            <a:endParaRPr lang="en-US" dirty="0"/>
          </a:p>
          <a:p>
            <a:r>
              <a:rPr lang="en-US" dirty="0"/>
              <a:t>Parking– Use pull through spots if available even if they are further away. You can drop off personnel if you must. If a single spot exists, consider backing into the spot with a spotter/director. It will be easier to get out of the spot later.</a:t>
            </a:r>
          </a:p>
          <a:p>
            <a:endParaRPr lang="en-US" dirty="0"/>
          </a:p>
          <a:p>
            <a:r>
              <a:rPr lang="en-US" dirty="0"/>
              <a:t>State and CAP regulations– Comply with the posted speed limits! If it seems too slow for the other traffic, move over to the right lane and use flashers. Cruise in the right hand lane except to pass. Slow down and move over for emergency vehicles or breakdowns.</a:t>
            </a:r>
          </a:p>
          <a:p>
            <a:endParaRPr lang="en-US" dirty="0"/>
          </a:p>
          <a:p>
            <a:r>
              <a:rPr lang="en-US" dirty="0"/>
              <a:t>Rollover hazard is real—A loaded van, with cargo has a high center of gravity which aggravates the rollover tendency if you swerve or turn too sharply for your load. Also, cargo in the rear will lighten the load on the front wheels making steering sensitive and possibly unpredictable</a:t>
            </a:r>
          </a:p>
          <a:p>
            <a:endParaRPr lang="en-US" dirty="0"/>
          </a:p>
          <a:p>
            <a:r>
              <a:rPr lang="en-US" dirty="0"/>
              <a:t>Practice backing up with trained spotters and train cadets and seniors to direct the van in an open lot (lots of room for mistakes) and utilize traffic cones as </a:t>
            </a:r>
            <a:r>
              <a:rPr lang="en-US" dirty="0" err="1"/>
              <a:t>obsticles</a:t>
            </a:r>
            <a:r>
              <a:rPr lang="en-US" dirty="0"/>
              <a:t>.</a:t>
            </a:r>
          </a:p>
          <a:p>
            <a:endParaRPr lang="en-US" dirty="0"/>
          </a:p>
        </p:txBody>
      </p:sp>
      <p:sp>
        <p:nvSpPr>
          <p:cNvPr id="4" name="Slide Number Placeholder 3"/>
          <p:cNvSpPr>
            <a:spLocks noGrp="1"/>
          </p:cNvSpPr>
          <p:nvPr>
            <p:ph type="sldNum" sz="quarter" idx="5"/>
          </p:nvPr>
        </p:nvSpPr>
        <p:spPr/>
        <p:txBody>
          <a:bodyPr/>
          <a:lstStyle/>
          <a:p>
            <a:fld id="{99E72805-F54B-4BB7-8FAF-F1FA2AEB29F7}" type="slidenum">
              <a:rPr lang="en-US" smtClean="0"/>
              <a:t>4</a:t>
            </a:fld>
            <a:endParaRPr lang="en-US"/>
          </a:p>
        </p:txBody>
      </p:sp>
    </p:spTree>
    <p:extLst>
      <p:ext uri="{BB962C8B-B14F-4D97-AF65-F5344CB8AC3E}">
        <p14:creationId xmlns:p14="http://schemas.microsoft.com/office/powerpoint/2010/main" val="4173613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not uncommon to show up to inspect the van 30 minutes prior to leaving for an event and discover the tire pressure is low. Make sure you leave time to find high pressure air to top off the tires or have a compressor available.</a:t>
            </a:r>
          </a:p>
          <a:p>
            <a:r>
              <a:rPr lang="en-US" dirty="0"/>
              <a:t>Make sure safety equipment is available and in working condition. Water? Food? Blankets or hand/foot warmers in the winter? Check the pressure and condition of the spare tire. It is a good idea to inspect the vehicle the day before so you have time to correct any issues or arrange alternate transportation.</a:t>
            </a:r>
          </a:p>
          <a:p>
            <a:endParaRPr lang="en-US" dirty="0"/>
          </a:p>
        </p:txBody>
      </p:sp>
      <p:sp>
        <p:nvSpPr>
          <p:cNvPr id="4" name="Slide Number Placeholder 3"/>
          <p:cNvSpPr>
            <a:spLocks noGrp="1"/>
          </p:cNvSpPr>
          <p:nvPr>
            <p:ph type="sldNum" sz="quarter" idx="5"/>
          </p:nvPr>
        </p:nvSpPr>
        <p:spPr/>
        <p:txBody>
          <a:bodyPr/>
          <a:lstStyle/>
          <a:p>
            <a:fld id="{99E72805-F54B-4BB7-8FAF-F1FA2AEB29F7}" type="slidenum">
              <a:rPr lang="en-US" smtClean="0"/>
              <a:t>5</a:t>
            </a:fld>
            <a:endParaRPr lang="en-US"/>
          </a:p>
        </p:txBody>
      </p:sp>
    </p:spTree>
    <p:extLst>
      <p:ext uri="{BB962C8B-B14F-4D97-AF65-F5344CB8AC3E}">
        <p14:creationId xmlns:p14="http://schemas.microsoft.com/office/powerpoint/2010/main" val="266746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drive over snow piles or drifts. The snow may hold ice or other obstructions which could damage the underside of the van. Be very aware of the antenna location when removing ice and snow. The antenna can easily break off. </a:t>
            </a:r>
          </a:p>
        </p:txBody>
      </p:sp>
      <p:sp>
        <p:nvSpPr>
          <p:cNvPr id="4" name="Slide Number Placeholder 3"/>
          <p:cNvSpPr>
            <a:spLocks noGrp="1"/>
          </p:cNvSpPr>
          <p:nvPr>
            <p:ph type="sldNum" sz="quarter" idx="5"/>
          </p:nvPr>
        </p:nvSpPr>
        <p:spPr/>
        <p:txBody>
          <a:bodyPr/>
          <a:lstStyle/>
          <a:p>
            <a:fld id="{99E72805-F54B-4BB7-8FAF-F1FA2AEB29F7}" type="slidenum">
              <a:rPr lang="en-US" smtClean="0"/>
              <a:t>8</a:t>
            </a:fld>
            <a:endParaRPr lang="en-US"/>
          </a:p>
        </p:txBody>
      </p:sp>
    </p:spTree>
    <p:extLst>
      <p:ext uri="{BB962C8B-B14F-4D97-AF65-F5344CB8AC3E}">
        <p14:creationId xmlns:p14="http://schemas.microsoft.com/office/powerpoint/2010/main" val="718554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not leave any ice or snow on the roof which could fly off enroute causing a serious accident and opening up liability for CAP. Remember there is a banner on the side proclaiming who the van belongs to</a:t>
            </a:r>
          </a:p>
        </p:txBody>
      </p:sp>
      <p:sp>
        <p:nvSpPr>
          <p:cNvPr id="4" name="Slide Number Placeholder 3"/>
          <p:cNvSpPr>
            <a:spLocks noGrp="1"/>
          </p:cNvSpPr>
          <p:nvPr>
            <p:ph type="sldNum" sz="quarter" idx="5"/>
          </p:nvPr>
        </p:nvSpPr>
        <p:spPr/>
        <p:txBody>
          <a:bodyPr/>
          <a:lstStyle/>
          <a:p>
            <a:fld id="{99E72805-F54B-4BB7-8FAF-F1FA2AEB29F7}" type="slidenum">
              <a:rPr lang="en-US" smtClean="0"/>
              <a:t>9</a:t>
            </a:fld>
            <a:endParaRPr lang="en-US"/>
          </a:p>
        </p:txBody>
      </p:sp>
    </p:spTree>
    <p:extLst>
      <p:ext uri="{BB962C8B-B14F-4D97-AF65-F5344CB8AC3E}">
        <p14:creationId xmlns:p14="http://schemas.microsoft.com/office/powerpoint/2010/main" val="1111536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because traffic is going 70mph, and you are in a 55mph zone, do not speed. Travel in the right lane and use flashers if you feel threatened. You have the law as well as CAP regulations to back you up. If you are caught speeding, you are on  your own as well as showing CAP in a bad light. The USAF is very serious about speed limits. </a:t>
            </a:r>
          </a:p>
        </p:txBody>
      </p:sp>
      <p:sp>
        <p:nvSpPr>
          <p:cNvPr id="4" name="Slide Number Placeholder 3"/>
          <p:cNvSpPr>
            <a:spLocks noGrp="1"/>
          </p:cNvSpPr>
          <p:nvPr>
            <p:ph type="sldNum" sz="quarter" idx="5"/>
          </p:nvPr>
        </p:nvSpPr>
        <p:spPr/>
        <p:txBody>
          <a:bodyPr/>
          <a:lstStyle/>
          <a:p>
            <a:fld id="{99E72805-F54B-4BB7-8FAF-F1FA2AEB29F7}" type="slidenum">
              <a:rPr lang="en-US" smtClean="0"/>
              <a:t>10</a:t>
            </a:fld>
            <a:endParaRPr lang="en-US"/>
          </a:p>
        </p:txBody>
      </p:sp>
    </p:spTree>
    <p:extLst>
      <p:ext uri="{BB962C8B-B14F-4D97-AF65-F5344CB8AC3E}">
        <p14:creationId xmlns:p14="http://schemas.microsoft.com/office/powerpoint/2010/main" val="570003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that the trip is not complete until the van is refueled, cleaned, and van log complete. Also complete the CAPF 109 if required and upload data to WIMRs. Commanders should be kept informed of arrival at the destination and intermediate stops.</a:t>
            </a:r>
          </a:p>
        </p:txBody>
      </p:sp>
      <p:sp>
        <p:nvSpPr>
          <p:cNvPr id="4" name="Slide Number Placeholder 3"/>
          <p:cNvSpPr>
            <a:spLocks noGrp="1"/>
          </p:cNvSpPr>
          <p:nvPr>
            <p:ph type="sldNum" sz="quarter" idx="5"/>
          </p:nvPr>
        </p:nvSpPr>
        <p:spPr/>
        <p:txBody>
          <a:bodyPr/>
          <a:lstStyle/>
          <a:p>
            <a:fld id="{99E72805-F54B-4BB7-8FAF-F1FA2AEB29F7}" type="slidenum">
              <a:rPr lang="en-US" smtClean="0"/>
              <a:t>11</a:t>
            </a:fld>
            <a:endParaRPr lang="en-US"/>
          </a:p>
        </p:txBody>
      </p:sp>
    </p:spTree>
    <p:extLst>
      <p:ext uri="{BB962C8B-B14F-4D97-AF65-F5344CB8AC3E}">
        <p14:creationId xmlns:p14="http://schemas.microsoft.com/office/powerpoint/2010/main" val="1169863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As a passenger, use the time to prepare for the mission ahead. Get some rest, eat a light meal, pre-hydrate and mentally prepare for your duties at the destination. </a:t>
            </a:r>
          </a:p>
        </p:txBody>
      </p:sp>
      <p:sp>
        <p:nvSpPr>
          <p:cNvPr id="4" name="Slide Number Placeholder 3"/>
          <p:cNvSpPr>
            <a:spLocks noGrp="1"/>
          </p:cNvSpPr>
          <p:nvPr>
            <p:ph type="sldNum" sz="quarter" idx="5"/>
          </p:nvPr>
        </p:nvSpPr>
        <p:spPr/>
        <p:txBody>
          <a:bodyPr/>
          <a:lstStyle/>
          <a:p>
            <a:fld id="{99E72805-F54B-4BB7-8FAF-F1FA2AEB29F7}" type="slidenum">
              <a:rPr lang="en-US" smtClean="0"/>
              <a:t>12</a:t>
            </a:fld>
            <a:endParaRPr lang="en-US"/>
          </a:p>
        </p:txBody>
      </p:sp>
    </p:spTree>
    <p:extLst>
      <p:ext uri="{BB962C8B-B14F-4D97-AF65-F5344CB8AC3E}">
        <p14:creationId xmlns:p14="http://schemas.microsoft.com/office/powerpoint/2010/main" val="3649090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Driver and spotter should discuss the plan for moving the van, then have the spotter deploy to complete the operation safely. AT NO TIME should the spotter get behind the vehicle. The spotter should move to keep the driver’s eyes in view in the driver side mirror.</a:t>
            </a:r>
          </a:p>
        </p:txBody>
      </p:sp>
      <p:sp>
        <p:nvSpPr>
          <p:cNvPr id="4" name="Slide Number Placeholder 3"/>
          <p:cNvSpPr>
            <a:spLocks noGrp="1"/>
          </p:cNvSpPr>
          <p:nvPr>
            <p:ph type="sldNum" sz="quarter" idx="5"/>
          </p:nvPr>
        </p:nvSpPr>
        <p:spPr/>
        <p:txBody>
          <a:bodyPr/>
          <a:lstStyle/>
          <a:p>
            <a:fld id="{99E72805-F54B-4BB7-8FAF-F1FA2AEB29F7}" type="slidenum">
              <a:rPr lang="en-US" smtClean="0"/>
              <a:t>14</a:t>
            </a:fld>
            <a:endParaRPr lang="en-US"/>
          </a:p>
        </p:txBody>
      </p:sp>
    </p:spTree>
    <p:extLst>
      <p:ext uri="{BB962C8B-B14F-4D97-AF65-F5344CB8AC3E}">
        <p14:creationId xmlns:p14="http://schemas.microsoft.com/office/powerpoint/2010/main" val="29581166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03/06/23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03/06/23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03/06/23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03/06/23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03/06/23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03/06/23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03/06/23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03/06/23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03/06/23</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03/06/23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03/06/23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03/06/23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03/06/23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03/06/23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03/06/23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03/06/23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03/06/23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03/06/23</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839F9-3FAF-3BF1-2F46-F954B609C0A0}"/>
              </a:ext>
            </a:extLst>
          </p:cNvPr>
          <p:cNvSpPr>
            <a:spLocks noGrp="1"/>
          </p:cNvSpPr>
          <p:nvPr>
            <p:ph type="ctrTitle"/>
          </p:nvPr>
        </p:nvSpPr>
        <p:spPr/>
        <p:txBody>
          <a:bodyPr/>
          <a:lstStyle/>
          <a:p>
            <a:r>
              <a:rPr lang="en-US" dirty="0"/>
              <a:t>The Van Driver and You</a:t>
            </a:r>
          </a:p>
        </p:txBody>
      </p:sp>
      <p:sp>
        <p:nvSpPr>
          <p:cNvPr id="3" name="Subtitle 2">
            <a:extLst>
              <a:ext uri="{FF2B5EF4-FFF2-40B4-BE49-F238E27FC236}">
                <a16:creationId xmlns:a16="http://schemas.microsoft.com/office/drawing/2014/main" id="{0BBCE8D9-81BF-E52C-219A-3B22B619BE22}"/>
              </a:ext>
            </a:extLst>
          </p:cNvPr>
          <p:cNvSpPr>
            <a:spLocks noGrp="1"/>
          </p:cNvSpPr>
          <p:nvPr>
            <p:ph type="subTitle" idx="1"/>
          </p:nvPr>
        </p:nvSpPr>
        <p:spPr>
          <a:xfrm>
            <a:off x="680321" y="4394039"/>
            <a:ext cx="10140079" cy="1117687"/>
          </a:xfrm>
        </p:spPr>
        <p:txBody>
          <a:bodyPr>
            <a:normAutofit/>
          </a:bodyPr>
          <a:lstStyle/>
          <a:p>
            <a:pPr algn="l"/>
            <a:r>
              <a:rPr lang="en-US" sz="3200" dirty="0"/>
              <a:t>Proper care and feeding of the van driver and their responsibilities to you</a:t>
            </a:r>
          </a:p>
        </p:txBody>
      </p:sp>
      <p:sp>
        <p:nvSpPr>
          <p:cNvPr id="4" name="TextBox 3">
            <a:extLst>
              <a:ext uri="{FF2B5EF4-FFF2-40B4-BE49-F238E27FC236}">
                <a16:creationId xmlns:a16="http://schemas.microsoft.com/office/drawing/2014/main" id="{ACCE2CD3-4A25-2A8C-A4B5-C8CE597FDF2C}"/>
              </a:ext>
            </a:extLst>
          </p:cNvPr>
          <p:cNvSpPr txBox="1"/>
          <p:nvPr/>
        </p:nvSpPr>
        <p:spPr>
          <a:xfrm>
            <a:off x="228600" y="6443133"/>
            <a:ext cx="11692467" cy="369332"/>
          </a:xfrm>
          <a:prstGeom prst="rect">
            <a:avLst/>
          </a:prstGeom>
          <a:noFill/>
        </p:spPr>
        <p:txBody>
          <a:bodyPr wrap="square" rtlCol="0">
            <a:spAutoFit/>
          </a:bodyPr>
          <a:lstStyle/>
          <a:p>
            <a:r>
              <a:rPr lang="en-US" dirty="0"/>
              <a:t>Safety Day 2023                                                                                      Lt Col Sean Neal, Dir of Safety, NYWG                            </a:t>
            </a:r>
          </a:p>
        </p:txBody>
      </p:sp>
    </p:spTree>
    <p:extLst>
      <p:ext uri="{BB962C8B-B14F-4D97-AF65-F5344CB8AC3E}">
        <p14:creationId xmlns:p14="http://schemas.microsoft.com/office/powerpoint/2010/main" val="1953116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9EF1B-F0D9-18A0-7028-5D4DD8960EDF}"/>
              </a:ext>
            </a:extLst>
          </p:cNvPr>
          <p:cNvSpPr>
            <a:spLocks noGrp="1"/>
          </p:cNvSpPr>
          <p:nvPr>
            <p:ph type="title"/>
          </p:nvPr>
        </p:nvSpPr>
        <p:spPr/>
        <p:txBody>
          <a:bodyPr/>
          <a:lstStyle/>
          <a:p>
            <a:r>
              <a:rPr lang="en-US" dirty="0"/>
              <a:t>Rules of the road</a:t>
            </a:r>
          </a:p>
        </p:txBody>
      </p:sp>
      <p:sp>
        <p:nvSpPr>
          <p:cNvPr id="3" name="Content Placeholder 2">
            <a:extLst>
              <a:ext uri="{FF2B5EF4-FFF2-40B4-BE49-F238E27FC236}">
                <a16:creationId xmlns:a16="http://schemas.microsoft.com/office/drawing/2014/main" id="{A50BA5C1-BD2E-D1F8-83D6-E85E01B7DF30}"/>
              </a:ext>
            </a:extLst>
          </p:cNvPr>
          <p:cNvSpPr>
            <a:spLocks noGrp="1"/>
          </p:cNvSpPr>
          <p:nvPr>
            <p:ph idx="1"/>
          </p:nvPr>
        </p:nvSpPr>
        <p:spPr>
          <a:xfrm>
            <a:off x="680321" y="2043953"/>
            <a:ext cx="9613861" cy="4742329"/>
          </a:xfrm>
        </p:spPr>
        <p:txBody>
          <a:bodyPr>
            <a:normAutofit/>
          </a:bodyPr>
          <a:lstStyle/>
          <a:p>
            <a:r>
              <a:rPr lang="en-US" dirty="0"/>
              <a:t>Follow ALL state and CAP laws and regulations</a:t>
            </a:r>
          </a:p>
          <a:p>
            <a:r>
              <a:rPr lang="en-US" dirty="0"/>
              <a:t>No alcohol use within 8 hours of driving CAP van</a:t>
            </a:r>
          </a:p>
          <a:p>
            <a:r>
              <a:rPr lang="en-US" dirty="0"/>
              <a:t>Comply with CAPR 77-1 Duty time limits</a:t>
            </a:r>
          </a:p>
          <a:p>
            <a:r>
              <a:rPr lang="en-US" dirty="0"/>
              <a:t>Lights on while operating the van</a:t>
            </a:r>
          </a:p>
          <a:p>
            <a:r>
              <a:rPr lang="en-US" dirty="0"/>
              <a:t>Driver will not use hand held phone or operate GPS when driving</a:t>
            </a:r>
          </a:p>
          <a:p>
            <a:r>
              <a:rPr lang="en-US" dirty="0"/>
              <a:t>Use spotters when backing up or maneuvering in tight spaces</a:t>
            </a:r>
          </a:p>
          <a:p>
            <a:r>
              <a:rPr lang="en-US" dirty="0"/>
              <a:t>Use a Navigator/communicator in the right seat to operate GPS, advise of upcoming turns and answer cell phone/radio</a:t>
            </a:r>
          </a:p>
          <a:p>
            <a:r>
              <a:rPr lang="en-US" dirty="0"/>
              <a:t>Cruise in right lane, use flashers if traffic too fast</a:t>
            </a:r>
          </a:p>
          <a:p>
            <a:r>
              <a:rPr lang="en-US" dirty="0"/>
              <a:t>Move over and slow down for emergency vehicles. </a:t>
            </a:r>
          </a:p>
          <a:p>
            <a:endParaRPr lang="en-US" dirty="0"/>
          </a:p>
        </p:txBody>
      </p:sp>
    </p:spTree>
    <p:extLst>
      <p:ext uri="{BB962C8B-B14F-4D97-AF65-F5344CB8AC3E}">
        <p14:creationId xmlns:p14="http://schemas.microsoft.com/office/powerpoint/2010/main" val="542931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7DAE4-6E24-3A58-D02E-0C5A43E04905}"/>
              </a:ext>
            </a:extLst>
          </p:cNvPr>
          <p:cNvSpPr>
            <a:spLocks noGrp="1"/>
          </p:cNvSpPr>
          <p:nvPr>
            <p:ph type="title"/>
          </p:nvPr>
        </p:nvSpPr>
        <p:spPr/>
        <p:txBody>
          <a:bodyPr/>
          <a:lstStyle/>
          <a:p>
            <a:r>
              <a:rPr lang="en-US" dirty="0"/>
              <a:t>The paperwork</a:t>
            </a:r>
          </a:p>
        </p:txBody>
      </p:sp>
      <p:sp>
        <p:nvSpPr>
          <p:cNvPr id="3" name="Content Placeholder 2">
            <a:extLst>
              <a:ext uri="{FF2B5EF4-FFF2-40B4-BE49-F238E27FC236}">
                <a16:creationId xmlns:a16="http://schemas.microsoft.com/office/drawing/2014/main" id="{06E361A4-776F-1C77-096D-F10EBE598D93}"/>
              </a:ext>
            </a:extLst>
          </p:cNvPr>
          <p:cNvSpPr>
            <a:spLocks noGrp="1"/>
          </p:cNvSpPr>
          <p:nvPr>
            <p:ph idx="1"/>
          </p:nvPr>
        </p:nvSpPr>
        <p:spPr>
          <a:xfrm>
            <a:off x="680321" y="2336873"/>
            <a:ext cx="9613861" cy="4225292"/>
          </a:xfrm>
        </p:spPr>
        <p:txBody>
          <a:bodyPr/>
          <a:lstStyle/>
          <a:p>
            <a:r>
              <a:rPr lang="en-US" dirty="0"/>
              <a:t>Inspect vehicle and sign off in appropriate spot, before departing</a:t>
            </a:r>
          </a:p>
          <a:p>
            <a:r>
              <a:rPr lang="en-US" dirty="0"/>
              <a:t>1</a:t>
            </a:r>
            <a:r>
              <a:rPr lang="en-US" baseline="30000" dirty="0"/>
              <a:t>st</a:t>
            </a:r>
            <a:r>
              <a:rPr lang="en-US" dirty="0"/>
              <a:t> Driver signs vehicle log in appropriate spot</a:t>
            </a:r>
          </a:p>
          <a:p>
            <a:r>
              <a:rPr lang="en-US" dirty="0"/>
              <a:t>Input whole hours in correct usage column. Round up to the nearest hour. Time is the time at the activity, NOT driving time. </a:t>
            </a:r>
          </a:p>
          <a:p>
            <a:r>
              <a:rPr lang="en-US" dirty="0"/>
              <a:t>i.e. If you depart to a museum at 0715, arrive at 0932, depart at 1630, and arrive at 1845, usage is 12 hours under cadet activity. Not 6 hours drive time. </a:t>
            </a:r>
          </a:p>
          <a:p>
            <a:r>
              <a:rPr lang="en-US" dirty="0"/>
              <a:t>Make sure to enter any discrepancies and inform the </a:t>
            </a:r>
            <a:r>
              <a:rPr lang="en-US" dirty="0" err="1"/>
              <a:t>maint</a:t>
            </a:r>
            <a:r>
              <a:rPr lang="en-US" dirty="0"/>
              <a:t>. officer</a:t>
            </a:r>
          </a:p>
          <a:p>
            <a:r>
              <a:rPr lang="en-US" dirty="0"/>
              <a:t>Top off the van upon return, or if too late arrange refueling ASAP.</a:t>
            </a:r>
          </a:p>
          <a:p>
            <a:endParaRPr lang="en-US" dirty="0"/>
          </a:p>
        </p:txBody>
      </p:sp>
    </p:spTree>
    <p:extLst>
      <p:ext uri="{BB962C8B-B14F-4D97-AF65-F5344CB8AC3E}">
        <p14:creationId xmlns:p14="http://schemas.microsoft.com/office/powerpoint/2010/main" val="11154978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59B5E-83F8-F3A7-35AE-A165ABF8BCF8}"/>
              </a:ext>
            </a:extLst>
          </p:cNvPr>
          <p:cNvSpPr>
            <a:spLocks noGrp="1"/>
          </p:cNvSpPr>
          <p:nvPr>
            <p:ph type="title"/>
          </p:nvPr>
        </p:nvSpPr>
        <p:spPr/>
        <p:txBody>
          <a:bodyPr/>
          <a:lstStyle/>
          <a:p>
            <a:r>
              <a:rPr lang="en-US" dirty="0"/>
              <a:t>The Good Passenger</a:t>
            </a:r>
          </a:p>
        </p:txBody>
      </p:sp>
      <p:sp>
        <p:nvSpPr>
          <p:cNvPr id="3" name="Content Placeholder 2">
            <a:extLst>
              <a:ext uri="{FF2B5EF4-FFF2-40B4-BE49-F238E27FC236}">
                <a16:creationId xmlns:a16="http://schemas.microsoft.com/office/drawing/2014/main" id="{E4097FEF-5DEF-2EEF-A855-2652EFB4F41E}"/>
              </a:ext>
            </a:extLst>
          </p:cNvPr>
          <p:cNvSpPr>
            <a:spLocks noGrp="1"/>
          </p:cNvSpPr>
          <p:nvPr>
            <p:ph idx="1"/>
          </p:nvPr>
        </p:nvSpPr>
        <p:spPr>
          <a:xfrm>
            <a:off x="680321" y="2336873"/>
            <a:ext cx="9613861" cy="4279080"/>
          </a:xfrm>
        </p:spPr>
        <p:txBody>
          <a:bodyPr/>
          <a:lstStyle/>
          <a:p>
            <a:r>
              <a:rPr lang="en-US" dirty="0"/>
              <a:t>Be early to help prepare and inspect vehicle under supervision of driver. (cadets cannot do any inspection items requiring them to be behind the wheel, such as activating back-up horn, starting vehicle </a:t>
            </a:r>
            <a:r>
              <a:rPr lang="en-US" dirty="0" err="1"/>
              <a:t>etc</a:t>
            </a:r>
            <a:r>
              <a:rPr lang="en-US" dirty="0"/>
              <a:t>) </a:t>
            </a:r>
          </a:p>
          <a:p>
            <a:r>
              <a:rPr lang="en-US" dirty="0"/>
              <a:t>Most senior officer or cadet not driving will control passengers</a:t>
            </a:r>
          </a:p>
          <a:p>
            <a:r>
              <a:rPr lang="en-US" dirty="0"/>
              <a:t>Seatbelts must be worn from prior to start until vehicle shut off</a:t>
            </a:r>
          </a:p>
          <a:p>
            <a:r>
              <a:rPr lang="en-US" dirty="0"/>
              <a:t>No Horseplay! No moving around inside vehicle while in motion</a:t>
            </a:r>
          </a:p>
          <a:p>
            <a:r>
              <a:rPr lang="en-US" dirty="0"/>
              <a:t>Communicate or listen to music quietly so as to not distract driver</a:t>
            </a:r>
          </a:p>
          <a:p>
            <a:r>
              <a:rPr lang="en-US" dirty="0"/>
              <a:t>Become a trained spotter/director. When changing lanes assist in watching for traffic in blind spots</a:t>
            </a:r>
          </a:p>
          <a:p>
            <a:endParaRPr lang="en-US" dirty="0"/>
          </a:p>
        </p:txBody>
      </p:sp>
    </p:spTree>
    <p:extLst>
      <p:ext uri="{BB962C8B-B14F-4D97-AF65-F5344CB8AC3E}">
        <p14:creationId xmlns:p14="http://schemas.microsoft.com/office/powerpoint/2010/main" val="104898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0B31E-4AED-2592-BE13-194C04602391}"/>
              </a:ext>
            </a:extLst>
          </p:cNvPr>
          <p:cNvSpPr>
            <a:spLocks noGrp="1"/>
          </p:cNvSpPr>
          <p:nvPr>
            <p:ph type="title"/>
          </p:nvPr>
        </p:nvSpPr>
        <p:spPr/>
        <p:txBody>
          <a:bodyPr/>
          <a:lstStyle/>
          <a:p>
            <a:r>
              <a:rPr lang="en-US" dirty="0"/>
              <a:t>Backing and parking</a:t>
            </a:r>
          </a:p>
        </p:txBody>
      </p:sp>
      <p:sp>
        <p:nvSpPr>
          <p:cNvPr id="3" name="Content Placeholder 2">
            <a:extLst>
              <a:ext uri="{FF2B5EF4-FFF2-40B4-BE49-F238E27FC236}">
                <a16:creationId xmlns:a16="http://schemas.microsoft.com/office/drawing/2014/main" id="{09ABC415-1997-EF81-38B9-59AEA9A28BD6}"/>
              </a:ext>
            </a:extLst>
          </p:cNvPr>
          <p:cNvSpPr>
            <a:spLocks noGrp="1"/>
          </p:cNvSpPr>
          <p:nvPr>
            <p:ph idx="1"/>
          </p:nvPr>
        </p:nvSpPr>
        <p:spPr/>
        <p:txBody>
          <a:bodyPr/>
          <a:lstStyle/>
          <a:p>
            <a:r>
              <a:rPr lang="en-US" dirty="0"/>
              <a:t>Driver must use a spotter trained in directing if they are available</a:t>
            </a:r>
          </a:p>
          <a:p>
            <a:endParaRPr lang="en-US" dirty="0"/>
          </a:p>
          <a:p>
            <a:r>
              <a:rPr lang="en-US" dirty="0"/>
              <a:t>The following slides show recommended hand signals to direct van during backing up</a:t>
            </a:r>
          </a:p>
          <a:p>
            <a:endParaRPr lang="en-US" dirty="0"/>
          </a:p>
          <a:p>
            <a:pPr marL="0" indent="0">
              <a:buNone/>
            </a:pPr>
            <a:r>
              <a:rPr lang="en-US" dirty="0"/>
              <a:t>DO NOT STAND DIRECTLY BEHIND VAN! Director MUST see drivers eyes in the mirror at all times when directing, driver must see director in mirror at all times or STOP vehicle</a:t>
            </a:r>
          </a:p>
        </p:txBody>
      </p:sp>
    </p:spTree>
    <p:extLst>
      <p:ext uri="{BB962C8B-B14F-4D97-AF65-F5344CB8AC3E}">
        <p14:creationId xmlns:p14="http://schemas.microsoft.com/office/powerpoint/2010/main" val="920600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338B8-0FA5-60E2-4A9B-A1E3FF9C2B8F}"/>
              </a:ext>
            </a:extLst>
          </p:cNvPr>
          <p:cNvSpPr>
            <a:spLocks noGrp="1"/>
          </p:cNvSpPr>
          <p:nvPr>
            <p:ph type="title"/>
          </p:nvPr>
        </p:nvSpPr>
        <p:spPr/>
        <p:txBody>
          <a:bodyPr/>
          <a:lstStyle/>
          <a:p>
            <a:r>
              <a:rPr lang="en-US" dirty="0"/>
              <a:t>Backing and parking </a:t>
            </a:r>
          </a:p>
        </p:txBody>
      </p:sp>
      <p:pic>
        <p:nvPicPr>
          <p:cNvPr id="11" name="Picture 10">
            <a:extLst>
              <a:ext uri="{FF2B5EF4-FFF2-40B4-BE49-F238E27FC236}">
                <a16:creationId xmlns:a16="http://schemas.microsoft.com/office/drawing/2014/main" id="{7741FB78-6C24-DC82-D617-D73D864A77C1}"/>
              </a:ext>
            </a:extLst>
          </p:cNvPr>
          <p:cNvPicPr>
            <a:picLocks noChangeAspect="1"/>
          </p:cNvPicPr>
          <p:nvPr/>
        </p:nvPicPr>
        <p:blipFill>
          <a:blip r:embed="rId3"/>
          <a:stretch>
            <a:fillRect/>
          </a:stretch>
        </p:blipFill>
        <p:spPr>
          <a:xfrm rot="5400000">
            <a:off x="94827" y="2740539"/>
            <a:ext cx="3600452" cy="2700339"/>
          </a:xfrm>
          <a:prstGeom prst="rect">
            <a:avLst/>
          </a:prstGeom>
        </p:spPr>
      </p:pic>
      <p:pic>
        <p:nvPicPr>
          <p:cNvPr id="19" name="Content Placeholder 18">
            <a:extLst>
              <a:ext uri="{FF2B5EF4-FFF2-40B4-BE49-F238E27FC236}">
                <a16:creationId xmlns:a16="http://schemas.microsoft.com/office/drawing/2014/main" id="{5AE5952D-ED47-6EF0-AC4F-416328409F41}"/>
              </a:ext>
            </a:extLst>
          </p:cNvPr>
          <p:cNvPicPr>
            <a:picLocks noGrp="1" noChangeAspect="1"/>
          </p:cNvPicPr>
          <p:nvPr>
            <p:ph idx="1"/>
          </p:nvPr>
        </p:nvPicPr>
        <p:blipFill>
          <a:blip r:embed="rId4"/>
          <a:stretch>
            <a:fillRect/>
          </a:stretch>
        </p:blipFill>
        <p:spPr>
          <a:xfrm>
            <a:off x="4523896" y="2358231"/>
            <a:ext cx="2699147" cy="3598863"/>
          </a:xfrm>
        </p:spPr>
      </p:pic>
      <p:pic>
        <p:nvPicPr>
          <p:cNvPr id="21" name="Picture 20">
            <a:extLst>
              <a:ext uri="{FF2B5EF4-FFF2-40B4-BE49-F238E27FC236}">
                <a16:creationId xmlns:a16="http://schemas.microsoft.com/office/drawing/2014/main" id="{05B5D9BC-C8B2-9AC2-1F77-19973F531D33}"/>
              </a:ext>
            </a:extLst>
          </p:cNvPr>
          <p:cNvPicPr>
            <a:picLocks noChangeAspect="1"/>
          </p:cNvPicPr>
          <p:nvPr/>
        </p:nvPicPr>
        <p:blipFill>
          <a:blip r:embed="rId5"/>
          <a:stretch>
            <a:fillRect/>
          </a:stretch>
        </p:blipFill>
        <p:spPr>
          <a:xfrm>
            <a:off x="8819379" y="2336800"/>
            <a:ext cx="2699147" cy="3598863"/>
          </a:xfrm>
          <a:prstGeom prst="rect">
            <a:avLst/>
          </a:prstGeom>
        </p:spPr>
      </p:pic>
      <p:sp>
        <p:nvSpPr>
          <p:cNvPr id="22" name="TextBox 21">
            <a:extLst>
              <a:ext uri="{FF2B5EF4-FFF2-40B4-BE49-F238E27FC236}">
                <a16:creationId xmlns:a16="http://schemas.microsoft.com/office/drawing/2014/main" id="{52E0F991-454A-0A37-1095-4383AA33F1FD}"/>
              </a:ext>
            </a:extLst>
          </p:cNvPr>
          <p:cNvSpPr txBox="1"/>
          <p:nvPr/>
        </p:nvSpPr>
        <p:spPr>
          <a:xfrm>
            <a:off x="259976" y="6162585"/>
            <a:ext cx="2770094" cy="461665"/>
          </a:xfrm>
          <a:prstGeom prst="rect">
            <a:avLst/>
          </a:prstGeom>
          <a:noFill/>
        </p:spPr>
        <p:txBody>
          <a:bodyPr wrap="square" rtlCol="0">
            <a:spAutoFit/>
          </a:bodyPr>
          <a:lstStyle/>
          <a:p>
            <a:pPr algn="ctr"/>
            <a:r>
              <a:rPr lang="en-US" sz="2400" dirty="0"/>
              <a:t>Driver sees spotter</a:t>
            </a:r>
          </a:p>
        </p:txBody>
      </p:sp>
      <p:sp>
        <p:nvSpPr>
          <p:cNvPr id="23" name="TextBox 22">
            <a:extLst>
              <a:ext uri="{FF2B5EF4-FFF2-40B4-BE49-F238E27FC236}">
                <a16:creationId xmlns:a16="http://schemas.microsoft.com/office/drawing/2014/main" id="{F1D10C10-204D-7A92-154A-1D9D3D04F47D}"/>
              </a:ext>
            </a:extLst>
          </p:cNvPr>
          <p:cNvSpPr txBox="1"/>
          <p:nvPr/>
        </p:nvSpPr>
        <p:spPr>
          <a:xfrm>
            <a:off x="4523896" y="6149272"/>
            <a:ext cx="2770094" cy="461665"/>
          </a:xfrm>
          <a:prstGeom prst="rect">
            <a:avLst/>
          </a:prstGeom>
          <a:noFill/>
        </p:spPr>
        <p:txBody>
          <a:bodyPr wrap="square" rtlCol="0">
            <a:spAutoFit/>
          </a:bodyPr>
          <a:lstStyle/>
          <a:p>
            <a:pPr algn="ctr"/>
            <a:r>
              <a:rPr lang="en-US" sz="2400" dirty="0"/>
              <a:t>Spotter sees driver</a:t>
            </a:r>
          </a:p>
        </p:txBody>
      </p:sp>
      <p:sp>
        <p:nvSpPr>
          <p:cNvPr id="24" name="TextBox 23">
            <a:extLst>
              <a:ext uri="{FF2B5EF4-FFF2-40B4-BE49-F238E27FC236}">
                <a16:creationId xmlns:a16="http://schemas.microsoft.com/office/drawing/2014/main" id="{919B874B-8C96-FCA4-97B0-F127DF08A476}"/>
              </a:ext>
            </a:extLst>
          </p:cNvPr>
          <p:cNvSpPr txBox="1"/>
          <p:nvPr/>
        </p:nvSpPr>
        <p:spPr>
          <a:xfrm>
            <a:off x="8819379" y="6162585"/>
            <a:ext cx="2770094" cy="646331"/>
          </a:xfrm>
          <a:prstGeom prst="rect">
            <a:avLst/>
          </a:prstGeom>
          <a:noFill/>
        </p:spPr>
        <p:txBody>
          <a:bodyPr wrap="square" rtlCol="0">
            <a:spAutoFit/>
          </a:bodyPr>
          <a:lstStyle/>
          <a:p>
            <a:pPr algn="ctr"/>
            <a:r>
              <a:rPr lang="en-US" dirty="0"/>
              <a:t>Spotter in correct position</a:t>
            </a:r>
          </a:p>
        </p:txBody>
      </p:sp>
    </p:spTree>
    <p:extLst>
      <p:ext uri="{BB962C8B-B14F-4D97-AF65-F5344CB8AC3E}">
        <p14:creationId xmlns:p14="http://schemas.microsoft.com/office/powerpoint/2010/main" val="2320353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19098-DEFD-D1D4-F942-79C132A3C7C9}"/>
              </a:ext>
            </a:extLst>
          </p:cNvPr>
          <p:cNvSpPr>
            <a:spLocks noGrp="1"/>
          </p:cNvSpPr>
          <p:nvPr>
            <p:ph type="title"/>
          </p:nvPr>
        </p:nvSpPr>
        <p:spPr/>
        <p:txBody>
          <a:bodyPr/>
          <a:lstStyle/>
          <a:p>
            <a:r>
              <a:rPr lang="en-US" dirty="0"/>
              <a:t>Backing and parking signals</a:t>
            </a:r>
          </a:p>
        </p:txBody>
      </p:sp>
      <p:pic>
        <p:nvPicPr>
          <p:cNvPr id="5" name="Content Placeholder 4">
            <a:extLst>
              <a:ext uri="{FF2B5EF4-FFF2-40B4-BE49-F238E27FC236}">
                <a16:creationId xmlns:a16="http://schemas.microsoft.com/office/drawing/2014/main" id="{E2E3F2BF-432F-D14C-C4EB-EC9BA831A0D9}"/>
              </a:ext>
            </a:extLst>
          </p:cNvPr>
          <p:cNvPicPr>
            <a:picLocks noGrp="1" noChangeAspect="1"/>
          </p:cNvPicPr>
          <p:nvPr>
            <p:ph idx="1"/>
          </p:nvPr>
        </p:nvPicPr>
        <p:blipFill>
          <a:blip r:embed="rId2"/>
          <a:stretch>
            <a:fillRect/>
          </a:stretch>
        </p:blipFill>
        <p:spPr>
          <a:xfrm rot="5400000">
            <a:off x="101880" y="2750997"/>
            <a:ext cx="3600450" cy="2700337"/>
          </a:xfrm>
        </p:spPr>
      </p:pic>
      <p:pic>
        <p:nvPicPr>
          <p:cNvPr id="7" name="Picture 6">
            <a:extLst>
              <a:ext uri="{FF2B5EF4-FFF2-40B4-BE49-F238E27FC236}">
                <a16:creationId xmlns:a16="http://schemas.microsoft.com/office/drawing/2014/main" id="{5A5BD26F-E3B2-B19B-3EEB-ED461DA15863}"/>
              </a:ext>
            </a:extLst>
          </p:cNvPr>
          <p:cNvPicPr>
            <a:picLocks noChangeAspect="1"/>
          </p:cNvPicPr>
          <p:nvPr/>
        </p:nvPicPr>
        <p:blipFill>
          <a:blip r:embed="rId3"/>
          <a:stretch>
            <a:fillRect/>
          </a:stretch>
        </p:blipFill>
        <p:spPr>
          <a:xfrm rot="5400000">
            <a:off x="8493957" y="2750997"/>
            <a:ext cx="3600450" cy="2700337"/>
          </a:xfrm>
          <a:prstGeom prst="rect">
            <a:avLst/>
          </a:prstGeom>
        </p:spPr>
      </p:pic>
      <p:sp>
        <p:nvSpPr>
          <p:cNvPr id="8" name="TextBox 7">
            <a:extLst>
              <a:ext uri="{FF2B5EF4-FFF2-40B4-BE49-F238E27FC236}">
                <a16:creationId xmlns:a16="http://schemas.microsoft.com/office/drawing/2014/main" id="{4520F8CC-6146-72AE-18D7-706DE52B55A7}"/>
              </a:ext>
            </a:extLst>
          </p:cNvPr>
          <p:cNvSpPr txBox="1"/>
          <p:nvPr/>
        </p:nvSpPr>
        <p:spPr>
          <a:xfrm>
            <a:off x="3801035" y="2411506"/>
            <a:ext cx="4796118" cy="3785652"/>
          </a:xfrm>
          <a:prstGeom prst="rect">
            <a:avLst/>
          </a:prstGeom>
          <a:noFill/>
        </p:spPr>
        <p:txBody>
          <a:bodyPr wrap="square" rtlCol="0">
            <a:spAutoFit/>
          </a:bodyPr>
          <a:lstStyle/>
          <a:p>
            <a:r>
              <a:rPr lang="en-US" sz="2400" dirty="0"/>
              <a:t>To back up straight-both arms motion</a:t>
            </a:r>
          </a:p>
          <a:p>
            <a:r>
              <a:rPr lang="en-US" sz="2400" dirty="0"/>
              <a:t>Vehicle backwards</a:t>
            </a:r>
          </a:p>
          <a:p>
            <a:endParaRPr lang="en-US" sz="2400" dirty="0"/>
          </a:p>
          <a:p>
            <a:endParaRPr lang="en-US" sz="2400" dirty="0"/>
          </a:p>
          <a:p>
            <a:endParaRPr lang="en-US" sz="2400" dirty="0"/>
          </a:p>
          <a:p>
            <a:r>
              <a:rPr lang="en-US" sz="2400" dirty="0"/>
              <a:t>To stop vehicle-forearms crossed</a:t>
            </a:r>
          </a:p>
          <a:p>
            <a:r>
              <a:rPr lang="en-US" sz="2400" dirty="0"/>
              <a:t>Be sure to leave time for driver to react, leave space for rear doors to open if required</a:t>
            </a:r>
          </a:p>
        </p:txBody>
      </p:sp>
    </p:spTree>
    <p:extLst>
      <p:ext uri="{BB962C8B-B14F-4D97-AF65-F5344CB8AC3E}">
        <p14:creationId xmlns:p14="http://schemas.microsoft.com/office/powerpoint/2010/main" val="28637928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770FD-473D-A37C-D630-511AC6015803}"/>
              </a:ext>
            </a:extLst>
          </p:cNvPr>
          <p:cNvSpPr>
            <a:spLocks noGrp="1"/>
          </p:cNvSpPr>
          <p:nvPr>
            <p:ph type="title"/>
          </p:nvPr>
        </p:nvSpPr>
        <p:spPr/>
        <p:txBody>
          <a:bodyPr/>
          <a:lstStyle/>
          <a:p>
            <a:r>
              <a:rPr lang="en-US" dirty="0"/>
              <a:t>Backing and parking signals</a:t>
            </a:r>
          </a:p>
        </p:txBody>
      </p:sp>
      <p:pic>
        <p:nvPicPr>
          <p:cNvPr id="5" name="Content Placeholder 4">
            <a:extLst>
              <a:ext uri="{FF2B5EF4-FFF2-40B4-BE49-F238E27FC236}">
                <a16:creationId xmlns:a16="http://schemas.microsoft.com/office/drawing/2014/main" id="{0A5E5BFC-5CD1-A37A-1283-448534FC44EB}"/>
              </a:ext>
            </a:extLst>
          </p:cNvPr>
          <p:cNvPicPr>
            <a:picLocks noGrp="1" noChangeAspect="1"/>
          </p:cNvPicPr>
          <p:nvPr>
            <p:ph idx="1"/>
          </p:nvPr>
        </p:nvPicPr>
        <p:blipFill>
          <a:blip r:embed="rId2"/>
          <a:stretch>
            <a:fillRect/>
          </a:stretch>
        </p:blipFill>
        <p:spPr>
          <a:xfrm rot="5400000">
            <a:off x="496328" y="2786856"/>
            <a:ext cx="3600450" cy="2700337"/>
          </a:xfrm>
        </p:spPr>
      </p:pic>
      <p:pic>
        <p:nvPicPr>
          <p:cNvPr id="9" name="Picture 8">
            <a:extLst>
              <a:ext uri="{FF2B5EF4-FFF2-40B4-BE49-F238E27FC236}">
                <a16:creationId xmlns:a16="http://schemas.microsoft.com/office/drawing/2014/main" id="{A894CB8F-C0CF-75DE-3C63-216E61B704F8}"/>
              </a:ext>
            </a:extLst>
          </p:cNvPr>
          <p:cNvPicPr>
            <a:picLocks noChangeAspect="1"/>
          </p:cNvPicPr>
          <p:nvPr/>
        </p:nvPicPr>
        <p:blipFill>
          <a:blip r:embed="rId3"/>
          <a:stretch>
            <a:fillRect/>
          </a:stretch>
        </p:blipFill>
        <p:spPr>
          <a:xfrm rot="5400000">
            <a:off x="8229180" y="2786855"/>
            <a:ext cx="3600450" cy="2700338"/>
          </a:xfrm>
          <a:prstGeom prst="rect">
            <a:avLst/>
          </a:prstGeom>
        </p:spPr>
      </p:pic>
      <p:sp>
        <p:nvSpPr>
          <p:cNvPr id="11" name="TextBox 10">
            <a:extLst>
              <a:ext uri="{FF2B5EF4-FFF2-40B4-BE49-F238E27FC236}">
                <a16:creationId xmlns:a16="http://schemas.microsoft.com/office/drawing/2014/main" id="{6F6AF82E-10A0-DFAC-F582-3A180D88CA6A}"/>
              </a:ext>
            </a:extLst>
          </p:cNvPr>
          <p:cNvSpPr txBox="1"/>
          <p:nvPr/>
        </p:nvSpPr>
        <p:spPr>
          <a:xfrm>
            <a:off x="946384" y="6302188"/>
            <a:ext cx="2700338" cy="461665"/>
          </a:xfrm>
          <a:prstGeom prst="rect">
            <a:avLst/>
          </a:prstGeom>
          <a:noFill/>
        </p:spPr>
        <p:txBody>
          <a:bodyPr wrap="square" rtlCol="0">
            <a:spAutoFit/>
          </a:bodyPr>
          <a:lstStyle/>
          <a:p>
            <a:r>
              <a:rPr lang="en-US" sz="2400" dirty="0"/>
              <a:t>Back to your left</a:t>
            </a:r>
          </a:p>
        </p:txBody>
      </p:sp>
      <p:sp>
        <p:nvSpPr>
          <p:cNvPr id="12" name="TextBox 11">
            <a:extLst>
              <a:ext uri="{FF2B5EF4-FFF2-40B4-BE49-F238E27FC236}">
                <a16:creationId xmlns:a16="http://schemas.microsoft.com/office/drawing/2014/main" id="{DA90FD96-EA0D-0070-4C78-55CDE0E59B2E}"/>
              </a:ext>
            </a:extLst>
          </p:cNvPr>
          <p:cNvSpPr txBox="1"/>
          <p:nvPr/>
        </p:nvSpPr>
        <p:spPr>
          <a:xfrm>
            <a:off x="8679236" y="6302188"/>
            <a:ext cx="2822482" cy="461665"/>
          </a:xfrm>
          <a:prstGeom prst="rect">
            <a:avLst/>
          </a:prstGeom>
          <a:noFill/>
        </p:spPr>
        <p:txBody>
          <a:bodyPr wrap="square" rtlCol="0">
            <a:spAutoFit/>
          </a:bodyPr>
          <a:lstStyle/>
          <a:p>
            <a:r>
              <a:rPr lang="en-US" sz="2400" dirty="0"/>
              <a:t>Back to your right</a:t>
            </a:r>
          </a:p>
        </p:txBody>
      </p:sp>
      <p:sp>
        <p:nvSpPr>
          <p:cNvPr id="13" name="TextBox 12">
            <a:extLst>
              <a:ext uri="{FF2B5EF4-FFF2-40B4-BE49-F238E27FC236}">
                <a16:creationId xmlns:a16="http://schemas.microsoft.com/office/drawing/2014/main" id="{05A81A65-0512-5353-6996-76E6C63F2346}"/>
              </a:ext>
            </a:extLst>
          </p:cNvPr>
          <p:cNvSpPr txBox="1"/>
          <p:nvPr/>
        </p:nvSpPr>
        <p:spPr>
          <a:xfrm>
            <a:off x="4141182" y="3429000"/>
            <a:ext cx="4123764" cy="1938992"/>
          </a:xfrm>
          <a:prstGeom prst="rect">
            <a:avLst/>
          </a:prstGeom>
          <a:noFill/>
        </p:spPr>
        <p:txBody>
          <a:bodyPr wrap="square" rtlCol="0">
            <a:spAutoFit/>
          </a:bodyPr>
          <a:lstStyle/>
          <a:p>
            <a:r>
              <a:rPr lang="en-US" sz="2400" dirty="0"/>
              <a:t>Outstretched arm indicates direction to move rear of vehicle.</a:t>
            </a:r>
          </a:p>
          <a:p>
            <a:endParaRPr lang="en-US" sz="2400" dirty="0"/>
          </a:p>
          <a:p>
            <a:endParaRPr lang="en-US" sz="2400" dirty="0"/>
          </a:p>
        </p:txBody>
      </p:sp>
    </p:spTree>
    <p:extLst>
      <p:ext uri="{BB962C8B-B14F-4D97-AF65-F5344CB8AC3E}">
        <p14:creationId xmlns:p14="http://schemas.microsoft.com/office/powerpoint/2010/main" val="4099849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70A9B-AA02-4B39-3859-8C24E5974FDD}"/>
              </a:ext>
            </a:extLst>
          </p:cNvPr>
          <p:cNvSpPr>
            <a:spLocks noGrp="1"/>
          </p:cNvSpPr>
          <p:nvPr>
            <p:ph type="title"/>
          </p:nvPr>
        </p:nvSpPr>
        <p:spPr/>
        <p:txBody>
          <a:bodyPr/>
          <a:lstStyle/>
          <a:p>
            <a:r>
              <a:rPr lang="en-US" dirty="0"/>
              <a:t>Backing and parking signals </a:t>
            </a:r>
          </a:p>
        </p:txBody>
      </p:sp>
      <p:pic>
        <p:nvPicPr>
          <p:cNvPr id="5" name="Content Placeholder 4">
            <a:extLst>
              <a:ext uri="{FF2B5EF4-FFF2-40B4-BE49-F238E27FC236}">
                <a16:creationId xmlns:a16="http://schemas.microsoft.com/office/drawing/2014/main" id="{C97FF17D-0A56-55D6-B51F-5CAE715D8D14}"/>
              </a:ext>
            </a:extLst>
          </p:cNvPr>
          <p:cNvPicPr>
            <a:picLocks noGrp="1" noChangeAspect="1"/>
          </p:cNvPicPr>
          <p:nvPr>
            <p:ph idx="1"/>
          </p:nvPr>
        </p:nvPicPr>
        <p:blipFill>
          <a:blip r:embed="rId2"/>
          <a:stretch>
            <a:fillRect/>
          </a:stretch>
        </p:blipFill>
        <p:spPr>
          <a:xfrm rot="5400000">
            <a:off x="100921" y="2625529"/>
            <a:ext cx="4635192" cy="3476393"/>
          </a:xfrm>
        </p:spPr>
      </p:pic>
      <p:sp>
        <p:nvSpPr>
          <p:cNvPr id="6" name="TextBox 5">
            <a:extLst>
              <a:ext uri="{FF2B5EF4-FFF2-40B4-BE49-F238E27FC236}">
                <a16:creationId xmlns:a16="http://schemas.microsoft.com/office/drawing/2014/main" id="{2DD47029-C1FE-1223-3F42-786CFB58B181}"/>
              </a:ext>
            </a:extLst>
          </p:cNvPr>
          <p:cNvSpPr txBox="1"/>
          <p:nvPr/>
        </p:nvSpPr>
        <p:spPr>
          <a:xfrm>
            <a:off x="6096000" y="3352800"/>
            <a:ext cx="4796118" cy="1754326"/>
          </a:xfrm>
          <a:prstGeom prst="rect">
            <a:avLst/>
          </a:prstGeom>
          <a:noFill/>
        </p:spPr>
        <p:txBody>
          <a:bodyPr wrap="square" rtlCol="0">
            <a:spAutoFit/>
          </a:bodyPr>
          <a:lstStyle/>
          <a:p>
            <a:r>
              <a:rPr lang="en-US" sz="3600" dirty="0"/>
              <a:t>Not A GOOD SPOTTER!</a:t>
            </a:r>
          </a:p>
          <a:p>
            <a:endParaRPr lang="en-US" sz="3600" dirty="0"/>
          </a:p>
          <a:p>
            <a:r>
              <a:rPr lang="en-US" sz="3600" dirty="0"/>
              <a:t>DON’T BE THAT GUY! </a:t>
            </a:r>
          </a:p>
        </p:txBody>
      </p:sp>
    </p:spTree>
    <p:extLst>
      <p:ext uri="{BB962C8B-B14F-4D97-AF65-F5344CB8AC3E}">
        <p14:creationId xmlns:p14="http://schemas.microsoft.com/office/powerpoint/2010/main" val="818524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18472-92B1-52E2-165C-9BF983F37BFB}"/>
              </a:ext>
            </a:extLst>
          </p:cNvPr>
          <p:cNvSpPr>
            <a:spLocks noGrp="1"/>
          </p:cNvSpPr>
          <p:nvPr>
            <p:ph type="title"/>
          </p:nvPr>
        </p:nvSpPr>
        <p:spPr/>
        <p:txBody>
          <a:bodyPr/>
          <a:lstStyle/>
          <a:p>
            <a:r>
              <a:rPr lang="en-US" dirty="0"/>
              <a:t>Lane changes and turns</a:t>
            </a:r>
          </a:p>
        </p:txBody>
      </p:sp>
      <p:sp>
        <p:nvSpPr>
          <p:cNvPr id="3" name="Content Placeholder 2">
            <a:extLst>
              <a:ext uri="{FF2B5EF4-FFF2-40B4-BE49-F238E27FC236}">
                <a16:creationId xmlns:a16="http://schemas.microsoft.com/office/drawing/2014/main" id="{6880217E-5E00-74C3-8458-533AC766731A}"/>
              </a:ext>
            </a:extLst>
          </p:cNvPr>
          <p:cNvSpPr>
            <a:spLocks noGrp="1"/>
          </p:cNvSpPr>
          <p:nvPr>
            <p:ph idx="1"/>
          </p:nvPr>
        </p:nvSpPr>
        <p:spPr/>
        <p:txBody>
          <a:bodyPr/>
          <a:lstStyle/>
          <a:p>
            <a:r>
              <a:rPr lang="en-US" dirty="0"/>
              <a:t>CAP vans are much larger than most personnel vehicles</a:t>
            </a:r>
          </a:p>
          <a:p>
            <a:r>
              <a:rPr lang="en-US" dirty="0"/>
              <a:t>There are large blind areas to be aware of when changing lanes</a:t>
            </a:r>
          </a:p>
          <a:p>
            <a:r>
              <a:rPr lang="en-US" dirty="0"/>
              <a:t>Move head around and utilize passengers to assist in verifying the lane is clear prior to moving into a new lane. Utilize your turn signal early in the process</a:t>
            </a:r>
          </a:p>
          <a:p>
            <a:r>
              <a:rPr lang="en-US" dirty="0"/>
              <a:t>When making turns on city streets or tight spaces with obstacles like fences or guard rails, make a wide turn, remember all of the van forward of the rear tires will displace into the turn, the van aft of the rear tires displaces opposite the turn.</a:t>
            </a:r>
          </a:p>
        </p:txBody>
      </p:sp>
    </p:spTree>
    <p:extLst>
      <p:ext uri="{BB962C8B-B14F-4D97-AF65-F5344CB8AC3E}">
        <p14:creationId xmlns:p14="http://schemas.microsoft.com/office/powerpoint/2010/main" val="3893145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8DA20-598A-A6AE-5E39-5FB030407E7B}"/>
              </a:ext>
            </a:extLst>
          </p:cNvPr>
          <p:cNvSpPr>
            <a:spLocks noGrp="1"/>
          </p:cNvSpPr>
          <p:nvPr>
            <p:ph type="title"/>
          </p:nvPr>
        </p:nvSpPr>
        <p:spPr/>
        <p:txBody>
          <a:bodyPr/>
          <a:lstStyle/>
          <a:p>
            <a:r>
              <a:rPr lang="en-US" dirty="0"/>
              <a:t>Turning right going through a gate</a:t>
            </a:r>
          </a:p>
        </p:txBody>
      </p:sp>
      <p:pic>
        <p:nvPicPr>
          <p:cNvPr id="5" name="Content Placeholder 4">
            <a:extLst>
              <a:ext uri="{FF2B5EF4-FFF2-40B4-BE49-F238E27FC236}">
                <a16:creationId xmlns:a16="http://schemas.microsoft.com/office/drawing/2014/main" id="{3EB61833-E0A0-B301-2FB3-1A078A45E856}"/>
              </a:ext>
            </a:extLst>
          </p:cNvPr>
          <p:cNvPicPr>
            <a:picLocks noGrp="1" noChangeAspect="1"/>
          </p:cNvPicPr>
          <p:nvPr>
            <p:ph idx="1"/>
          </p:nvPr>
        </p:nvPicPr>
        <p:blipFill>
          <a:blip r:embed="rId2"/>
          <a:stretch>
            <a:fillRect/>
          </a:stretch>
        </p:blipFill>
        <p:spPr>
          <a:xfrm rot="5400000">
            <a:off x="985189" y="1491765"/>
            <a:ext cx="4380694" cy="5840926"/>
          </a:xfrm>
        </p:spPr>
      </p:pic>
      <p:sp>
        <p:nvSpPr>
          <p:cNvPr id="6" name="TextBox 5">
            <a:extLst>
              <a:ext uri="{FF2B5EF4-FFF2-40B4-BE49-F238E27FC236}">
                <a16:creationId xmlns:a16="http://schemas.microsoft.com/office/drawing/2014/main" id="{78C45158-1138-9ED3-959E-97849C30BAF7}"/>
              </a:ext>
            </a:extLst>
          </p:cNvPr>
          <p:cNvSpPr txBox="1"/>
          <p:nvPr/>
        </p:nvSpPr>
        <p:spPr>
          <a:xfrm>
            <a:off x="6777318" y="2492188"/>
            <a:ext cx="4849906" cy="1569660"/>
          </a:xfrm>
          <a:prstGeom prst="rect">
            <a:avLst/>
          </a:prstGeom>
          <a:noFill/>
        </p:spPr>
        <p:txBody>
          <a:bodyPr wrap="square" rtlCol="0">
            <a:spAutoFit/>
          </a:bodyPr>
          <a:lstStyle/>
          <a:p>
            <a:r>
              <a:rPr lang="en-US" sz="2400" dirty="0"/>
              <a:t>When turning in confined spaces, move forward until the rear tires are almost even with the threat then turn.</a:t>
            </a:r>
          </a:p>
        </p:txBody>
      </p:sp>
    </p:spTree>
    <p:extLst>
      <p:ext uri="{BB962C8B-B14F-4D97-AF65-F5344CB8AC3E}">
        <p14:creationId xmlns:p14="http://schemas.microsoft.com/office/powerpoint/2010/main" val="2416698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93716-4859-4938-F0C7-585558386D71}"/>
              </a:ext>
            </a:extLst>
          </p:cNvPr>
          <p:cNvSpPr>
            <a:spLocks noGrp="1"/>
          </p:cNvSpPr>
          <p:nvPr>
            <p:ph type="title"/>
          </p:nvPr>
        </p:nvSpPr>
        <p:spPr>
          <a:xfrm>
            <a:off x="127001" y="753228"/>
            <a:ext cx="10167182" cy="1080938"/>
          </a:xfrm>
        </p:spPr>
        <p:txBody>
          <a:bodyPr/>
          <a:lstStyle/>
          <a:p>
            <a:r>
              <a:rPr lang="en-US" dirty="0"/>
              <a:t>Driver and passenger roles when using a CAP van</a:t>
            </a:r>
          </a:p>
        </p:txBody>
      </p:sp>
      <p:sp>
        <p:nvSpPr>
          <p:cNvPr id="3" name="Content Placeholder 2">
            <a:extLst>
              <a:ext uri="{FF2B5EF4-FFF2-40B4-BE49-F238E27FC236}">
                <a16:creationId xmlns:a16="http://schemas.microsoft.com/office/drawing/2014/main" id="{95B108D4-44FC-2396-0707-1AE6FEC94991}"/>
              </a:ext>
            </a:extLst>
          </p:cNvPr>
          <p:cNvSpPr>
            <a:spLocks noGrp="1"/>
          </p:cNvSpPr>
          <p:nvPr>
            <p:ph idx="1"/>
          </p:nvPr>
        </p:nvSpPr>
        <p:spPr>
          <a:xfrm>
            <a:off x="680321" y="2082800"/>
            <a:ext cx="9613861" cy="4648199"/>
          </a:xfrm>
        </p:spPr>
        <p:txBody>
          <a:bodyPr>
            <a:normAutofit/>
          </a:bodyPr>
          <a:lstStyle/>
          <a:p>
            <a:r>
              <a:rPr lang="en-US" dirty="0"/>
              <a:t>Pre-drive inspection and maintenance check</a:t>
            </a:r>
          </a:p>
          <a:p>
            <a:r>
              <a:rPr lang="en-US" dirty="0"/>
              <a:t>Parking and backing the vehicle</a:t>
            </a:r>
          </a:p>
          <a:p>
            <a:r>
              <a:rPr lang="en-US" dirty="0"/>
              <a:t>Rules of the road</a:t>
            </a:r>
          </a:p>
          <a:p>
            <a:r>
              <a:rPr lang="en-US" dirty="0"/>
              <a:t>Don’t forget the paperwork</a:t>
            </a:r>
          </a:p>
          <a:p>
            <a:endParaRPr lang="en-US" dirty="0"/>
          </a:p>
          <a:p>
            <a:r>
              <a:rPr lang="en-US" dirty="0"/>
              <a:t>The good passenger…</a:t>
            </a:r>
          </a:p>
          <a:p>
            <a:r>
              <a:rPr lang="en-US" dirty="0"/>
              <a:t>Backing and parking</a:t>
            </a:r>
          </a:p>
          <a:p>
            <a:r>
              <a:rPr lang="en-US" dirty="0"/>
              <a:t>Lane changes and turns</a:t>
            </a:r>
          </a:p>
          <a:p>
            <a:r>
              <a:rPr lang="en-US" dirty="0"/>
              <a:t>Navigation and communication</a:t>
            </a:r>
          </a:p>
          <a:p>
            <a:r>
              <a:rPr lang="en-US" dirty="0"/>
              <a:t>Distractions</a:t>
            </a:r>
          </a:p>
        </p:txBody>
      </p:sp>
    </p:spTree>
    <p:extLst>
      <p:ext uri="{BB962C8B-B14F-4D97-AF65-F5344CB8AC3E}">
        <p14:creationId xmlns:p14="http://schemas.microsoft.com/office/powerpoint/2010/main" val="13165783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41F04-09D4-4F0C-BA03-B32F9131D487}"/>
              </a:ext>
            </a:extLst>
          </p:cNvPr>
          <p:cNvSpPr>
            <a:spLocks noGrp="1"/>
          </p:cNvSpPr>
          <p:nvPr>
            <p:ph type="title"/>
          </p:nvPr>
        </p:nvSpPr>
        <p:spPr/>
        <p:txBody>
          <a:bodyPr/>
          <a:lstStyle/>
          <a:p>
            <a:r>
              <a:rPr lang="en-US" dirty="0"/>
              <a:t>Navigation and communications</a:t>
            </a:r>
          </a:p>
        </p:txBody>
      </p:sp>
      <p:sp>
        <p:nvSpPr>
          <p:cNvPr id="3" name="Content Placeholder 2">
            <a:extLst>
              <a:ext uri="{FF2B5EF4-FFF2-40B4-BE49-F238E27FC236}">
                <a16:creationId xmlns:a16="http://schemas.microsoft.com/office/drawing/2014/main" id="{B45C88FF-C725-49A3-BC30-FF8625A4CFA0}"/>
              </a:ext>
            </a:extLst>
          </p:cNvPr>
          <p:cNvSpPr>
            <a:spLocks noGrp="1"/>
          </p:cNvSpPr>
          <p:nvPr>
            <p:ph idx="1"/>
          </p:nvPr>
        </p:nvSpPr>
        <p:spPr/>
        <p:txBody>
          <a:bodyPr/>
          <a:lstStyle/>
          <a:p>
            <a:r>
              <a:rPr lang="en-US" dirty="0"/>
              <a:t>As assigned driver, familiarize yourself with the route ahead of the trip</a:t>
            </a:r>
          </a:p>
          <a:p>
            <a:r>
              <a:rPr lang="en-US" dirty="0"/>
              <a:t>The person in the right seat should be Navigator, working the GPS or maps. Keep the driver informed of position and upcoming turns and tolls etc.</a:t>
            </a:r>
          </a:p>
          <a:p>
            <a:r>
              <a:rPr lang="en-US" dirty="0"/>
              <a:t>Right seat or another assigned person should handle communications. Driver DOES NOT talk on the phone and should not operate radio unless alone in the vehicle. </a:t>
            </a:r>
          </a:p>
        </p:txBody>
      </p:sp>
    </p:spTree>
    <p:extLst>
      <p:ext uri="{BB962C8B-B14F-4D97-AF65-F5344CB8AC3E}">
        <p14:creationId xmlns:p14="http://schemas.microsoft.com/office/powerpoint/2010/main" val="33447354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7DCCD-CF45-8A1A-F85B-6F56842FC9B4}"/>
              </a:ext>
            </a:extLst>
          </p:cNvPr>
          <p:cNvSpPr>
            <a:spLocks noGrp="1"/>
          </p:cNvSpPr>
          <p:nvPr>
            <p:ph type="title"/>
          </p:nvPr>
        </p:nvSpPr>
        <p:spPr/>
        <p:txBody>
          <a:bodyPr/>
          <a:lstStyle/>
          <a:p>
            <a:r>
              <a:rPr lang="en-US" dirty="0"/>
              <a:t>Distractions</a:t>
            </a:r>
          </a:p>
        </p:txBody>
      </p:sp>
      <p:sp>
        <p:nvSpPr>
          <p:cNvPr id="3" name="Content Placeholder 2">
            <a:extLst>
              <a:ext uri="{FF2B5EF4-FFF2-40B4-BE49-F238E27FC236}">
                <a16:creationId xmlns:a16="http://schemas.microsoft.com/office/drawing/2014/main" id="{73587D72-A796-858A-800E-1BD8F4240017}"/>
              </a:ext>
            </a:extLst>
          </p:cNvPr>
          <p:cNvSpPr>
            <a:spLocks noGrp="1"/>
          </p:cNvSpPr>
          <p:nvPr>
            <p:ph idx="1"/>
          </p:nvPr>
        </p:nvSpPr>
        <p:spPr/>
        <p:txBody>
          <a:bodyPr>
            <a:normAutofit fontScale="92500" lnSpcReduction="10000"/>
          </a:bodyPr>
          <a:lstStyle/>
          <a:p>
            <a:r>
              <a:rPr lang="en-US" dirty="0"/>
              <a:t>The senior officer or cadet should take a leadership role and keep background noise from occupants and radios </a:t>
            </a:r>
            <a:r>
              <a:rPr lang="en-US" dirty="0" err="1"/>
              <a:t>etc</a:t>
            </a:r>
            <a:r>
              <a:rPr lang="en-US" dirty="0"/>
              <a:t> to a low level to prevent distracting the driver</a:t>
            </a:r>
          </a:p>
          <a:p>
            <a:endParaRPr lang="en-US" dirty="0"/>
          </a:p>
          <a:p>
            <a:r>
              <a:rPr lang="en-US" dirty="0"/>
              <a:t>Should the senior member in charge need to get the attention of the group, DO NOT SCREAM so as to startle the driver. Use a firm, authoritative voice but a moderate volume only</a:t>
            </a:r>
          </a:p>
          <a:p>
            <a:r>
              <a:rPr lang="en-US" dirty="0"/>
              <a:t>Keep driver aware of any hazards such as approaching trucks </a:t>
            </a:r>
            <a:r>
              <a:rPr lang="en-US" dirty="0" err="1"/>
              <a:t>ets</a:t>
            </a:r>
            <a:r>
              <a:rPr lang="en-US" dirty="0"/>
              <a:t>.</a:t>
            </a:r>
          </a:p>
          <a:p>
            <a:r>
              <a:rPr lang="en-US" dirty="0"/>
              <a:t>A safe trip is the responsibility of all personnel on board plus those supervising the trip from afar, such as the safety officer and commander.</a:t>
            </a:r>
          </a:p>
        </p:txBody>
      </p:sp>
    </p:spTree>
    <p:extLst>
      <p:ext uri="{BB962C8B-B14F-4D97-AF65-F5344CB8AC3E}">
        <p14:creationId xmlns:p14="http://schemas.microsoft.com/office/powerpoint/2010/main" val="4253842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A39D8-E8DA-B463-2018-F9CF07467A00}"/>
              </a:ext>
            </a:extLst>
          </p:cNvPr>
          <p:cNvSpPr>
            <a:spLocks noGrp="1"/>
          </p:cNvSpPr>
          <p:nvPr>
            <p:ph type="title"/>
          </p:nvPr>
        </p:nvSpPr>
        <p:spPr/>
        <p:txBody>
          <a:bodyPr/>
          <a:lstStyle/>
          <a:p>
            <a:r>
              <a:rPr lang="en-US" dirty="0"/>
              <a:t>The Van Driver(s)</a:t>
            </a:r>
          </a:p>
        </p:txBody>
      </p:sp>
      <p:sp>
        <p:nvSpPr>
          <p:cNvPr id="3" name="Content Placeholder 2">
            <a:extLst>
              <a:ext uri="{FF2B5EF4-FFF2-40B4-BE49-F238E27FC236}">
                <a16:creationId xmlns:a16="http://schemas.microsoft.com/office/drawing/2014/main" id="{A232FA56-5BCA-F503-6FD4-8A84A256BCFA}"/>
              </a:ext>
            </a:extLst>
          </p:cNvPr>
          <p:cNvSpPr>
            <a:spLocks noGrp="1"/>
          </p:cNvSpPr>
          <p:nvPr>
            <p:ph idx="1"/>
          </p:nvPr>
        </p:nvSpPr>
        <p:spPr>
          <a:xfrm>
            <a:off x="680321" y="2336873"/>
            <a:ext cx="11139146" cy="4326394"/>
          </a:xfrm>
        </p:spPr>
        <p:txBody>
          <a:bodyPr>
            <a:normAutofit fontScale="92500" lnSpcReduction="10000"/>
          </a:bodyPr>
          <a:lstStyle/>
          <a:p>
            <a:r>
              <a:rPr lang="en-US" dirty="0"/>
              <a:t>Utilize the </a:t>
            </a:r>
            <a:r>
              <a:rPr lang="en-US" dirty="0" err="1"/>
              <a:t>I’mSafe</a:t>
            </a:r>
            <a:r>
              <a:rPr lang="en-US" dirty="0"/>
              <a:t> Checklist</a:t>
            </a:r>
          </a:p>
          <a:p>
            <a:endParaRPr lang="en-US" dirty="0"/>
          </a:p>
          <a:p>
            <a:r>
              <a:rPr lang="en-US" dirty="0"/>
              <a:t>I-Illness</a:t>
            </a:r>
          </a:p>
          <a:p>
            <a:r>
              <a:rPr lang="en-US" dirty="0"/>
              <a:t>M-Medications</a:t>
            </a:r>
          </a:p>
          <a:p>
            <a:r>
              <a:rPr lang="en-US" dirty="0"/>
              <a:t>S-Stress</a:t>
            </a:r>
          </a:p>
          <a:p>
            <a:r>
              <a:rPr lang="en-US" dirty="0"/>
              <a:t>A-Alcohol</a:t>
            </a:r>
          </a:p>
          <a:p>
            <a:r>
              <a:rPr lang="en-US" dirty="0"/>
              <a:t>F-Fatigue</a:t>
            </a:r>
          </a:p>
          <a:p>
            <a:r>
              <a:rPr lang="en-US" dirty="0"/>
              <a:t>E-Emotion (Eating)</a:t>
            </a:r>
          </a:p>
          <a:p>
            <a:endParaRPr lang="en-US" dirty="0"/>
          </a:p>
          <a:p>
            <a:r>
              <a:rPr lang="en-US" dirty="0"/>
              <a:t>Also ensure driver is qualified and familiar with vehicle and differences from pax vehicle. Be aware of the van height including antenna, which will add 18 inches.</a:t>
            </a:r>
          </a:p>
          <a:p>
            <a:endParaRPr lang="en-US" dirty="0"/>
          </a:p>
          <a:p>
            <a:endParaRPr lang="en-US" dirty="0"/>
          </a:p>
        </p:txBody>
      </p:sp>
    </p:spTree>
    <p:extLst>
      <p:ext uri="{BB962C8B-B14F-4D97-AF65-F5344CB8AC3E}">
        <p14:creationId xmlns:p14="http://schemas.microsoft.com/office/powerpoint/2010/main" val="3495002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32496-A0E2-7D6E-719F-8B5AD2874FA4}"/>
              </a:ext>
            </a:extLst>
          </p:cNvPr>
          <p:cNvSpPr>
            <a:spLocks noGrp="1"/>
          </p:cNvSpPr>
          <p:nvPr>
            <p:ph type="title"/>
          </p:nvPr>
        </p:nvSpPr>
        <p:spPr/>
        <p:txBody>
          <a:bodyPr/>
          <a:lstStyle/>
          <a:p>
            <a:r>
              <a:rPr lang="en-US" dirty="0"/>
              <a:t>The Van Driver(s)</a:t>
            </a:r>
          </a:p>
        </p:txBody>
      </p:sp>
      <p:sp>
        <p:nvSpPr>
          <p:cNvPr id="3" name="Content Placeholder 2">
            <a:extLst>
              <a:ext uri="{FF2B5EF4-FFF2-40B4-BE49-F238E27FC236}">
                <a16:creationId xmlns:a16="http://schemas.microsoft.com/office/drawing/2014/main" id="{607FBE31-530D-AF30-C195-37A76D0AED34}"/>
              </a:ext>
            </a:extLst>
          </p:cNvPr>
          <p:cNvSpPr>
            <a:spLocks noGrp="1"/>
          </p:cNvSpPr>
          <p:nvPr>
            <p:ph idx="1"/>
          </p:nvPr>
        </p:nvSpPr>
        <p:spPr>
          <a:xfrm>
            <a:off x="680321" y="2336873"/>
            <a:ext cx="11164546" cy="4385660"/>
          </a:xfrm>
        </p:spPr>
        <p:txBody>
          <a:bodyPr/>
          <a:lstStyle/>
          <a:p>
            <a:r>
              <a:rPr lang="en-US" dirty="0"/>
              <a:t>Training:</a:t>
            </a:r>
          </a:p>
          <a:p>
            <a:r>
              <a:rPr lang="en-US" dirty="0"/>
              <a:t>Parking-Try not to require backing out of a spot even if you must walk further.</a:t>
            </a:r>
          </a:p>
          <a:p>
            <a:r>
              <a:rPr lang="en-US" dirty="0"/>
              <a:t>Use of Spotters- Walk around vehicle prior to backing to look for hazards and use spotters</a:t>
            </a:r>
          </a:p>
          <a:p>
            <a:r>
              <a:rPr lang="en-US" dirty="0"/>
              <a:t>Comply with all State and CAP rules for operation of vehicle</a:t>
            </a:r>
          </a:p>
          <a:p>
            <a:r>
              <a:rPr lang="en-US" dirty="0"/>
              <a:t>Take online van driver courses through CAP</a:t>
            </a:r>
          </a:p>
          <a:p>
            <a:r>
              <a:rPr lang="en-US" dirty="0"/>
              <a:t>Emphasize rollover hazard with heavily loaded van</a:t>
            </a:r>
          </a:p>
          <a:p>
            <a:r>
              <a:rPr lang="en-US" dirty="0"/>
              <a:t>Emphasize sensitive steering with aft CG</a:t>
            </a:r>
          </a:p>
          <a:p>
            <a:r>
              <a:rPr lang="en-US" dirty="0"/>
              <a:t>Conduct training on road with experienced driver on various types of roads </a:t>
            </a:r>
          </a:p>
        </p:txBody>
      </p:sp>
    </p:spTree>
    <p:extLst>
      <p:ext uri="{BB962C8B-B14F-4D97-AF65-F5344CB8AC3E}">
        <p14:creationId xmlns:p14="http://schemas.microsoft.com/office/powerpoint/2010/main" val="2340609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555AC-6C22-AB4F-5F62-5E4621BB7527}"/>
              </a:ext>
            </a:extLst>
          </p:cNvPr>
          <p:cNvSpPr>
            <a:spLocks noGrp="1"/>
          </p:cNvSpPr>
          <p:nvPr>
            <p:ph type="title"/>
          </p:nvPr>
        </p:nvSpPr>
        <p:spPr/>
        <p:txBody>
          <a:bodyPr/>
          <a:lstStyle/>
          <a:p>
            <a:r>
              <a:rPr lang="en-US" dirty="0"/>
              <a:t>Inspection and maintenance check</a:t>
            </a:r>
          </a:p>
        </p:txBody>
      </p:sp>
      <p:sp>
        <p:nvSpPr>
          <p:cNvPr id="3" name="Content Placeholder 2">
            <a:extLst>
              <a:ext uri="{FF2B5EF4-FFF2-40B4-BE49-F238E27FC236}">
                <a16:creationId xmlns:a16="http://schemas.microsoft.com/office/drawing/2014/main" id="{686138E5-B91F-DE0A-F0AA-97EF0F57DBB9}"/>
              </a:ext>
            </a:extLst>
          </p:cNvPr>
          <p:cNvSpPr>
            <a:spLocks noGrp="1"/>
          </p:cNvSpPr>
          <p:nvPr>
            <p:ph idx="1"/>
          </p:nvPr>
        </p:nvSpPr>
        <p:spPr>
          <a:xfrm>
            <a:off x="160867" y="2065867"/>
            <a:ext cx="11819466" cy="3870322"/>
          </a:xfrm>
        </p:spPr>
        <p:txBody>
          <a:bodyPr/>
          <a:lstStyle/>
          <a:p>
            <a:r>
              <a:rPr lang="en-US" dirty="0"/>
              <a:t>Ensure enough time to inspect the vehicle, check previous write-ups are corrected, and to correct minor issues. Day before, perhaps?</a:t>
            </a:r>
          </a:p>
          <a:p>
            <a:r>
              <a:rPr lang="en-US" dirty="0"/>
              <a:t>Pay close attention to tires, especially inflation.</a:t>
            </a:r>
          </a:p>
        </p:txBody>
      </p:sp>
      <p:pic>
        <p:nvPicPr>
          <p:cNvPr id="5" name="Picture 4">
            <a:extLst>
              <a:ext uri="{FF2B5EF4-FFF2-40B4-BE49-F238E27FC236}">
                <a16:creationId xmlns:a16="http://schemas.microsoft.com/office/drawing/2014/main" id="{D2C09B3C-825A-2D7A-C6DF-0B61ADFE6132}"/>
              </a:ext>
            </a:extLst>
          </p:cNvPr>
          <p:cNvPicPr>
            <a:picLocks noChangeAspect="1"/>
          </p:cNvPicPr>
          <p:nvPr/>
        </p:nvPicPr>
        <p:blipFill>
          <a:blip r:embed="rId3"/>
          <a:stretch>
            <a:fillRect/>
          </a:stretch>
        </p:blipFill>
        <p:spPr>
          <a:xfrm rot="10800000">
            <a:off x="279399" y="3189814"/>
            <a:ext cx="4766735" cy="3575052"/>
          </a:xfrm>
          <a:prstGeom prst="rect">
            <a:avLst/>
          </a:prstGeom>
        </p:spPr>
      </p:pic>
      <p:sp>
        <p:nvSpPr>
          <p:cNvPr id="4" name="TextBox 3">
            <a:extLst>
              <a:ext uri="{FF2B5EF4-FFF2-40B4-BE49-F238E27FC236}">
                <a16:creationId xmlns:a16="http://schemas.microsoft.com/office/drawing/2014/main" id="{9B4BACA5-726E-62CA-F2BC-B1BFD86315E9}"/>
              </a:ext>
            </a:extLst>
          </p:cNvPr>
          <p:cNvSpPr txBox="1"/>
          <p:nvPr/>
        </p:nvSpPr>
        <p:spPr>
          <a:xfrm>
            <a:off x="5494867" y="3429000"/>
            <a:ext cx="6324600" cy="3416320"/>
          </a:xfrm>
          <a:prstGeom prst="rect">
            <a:avLst/>
          </a:prstGeom>
          <a:noFill/>
        </p:spPr>
        <p:txBody>
          <a:bodyPr wrap="square" rtlCol="0">
            <a:spAutoFit/>
          </a:bodyPr>
          <a:lstStyle/>
          <a:p>
            <a:r>
              <a:rPr lang="en-US" sz="2400" dirty="0"/>
              <a:t>Proper Inflation</a:t>
            </a:r>
          </a:p>
          <a:p>
            <a:endParaRPr lang="en-US" sz="2400" dirty="0"/>
          </a:p>
          <a:p>
            <a:r>
              <a:rPr lang="en-US" sz="2400" dirty="0"/>
              <a:t>Check for cracking between tread and area that wear tread attaches to tire body</a:t>
            </a:r>
          </a:p>
          <a:p>
            <a:endParaRPr lang="en-US" sz="2400" dirty="0"/>
          </a:p>
          <a:p>
            <a:r>
              <a:rPr lang="en-US" sz="2400" dirty="0"/>
              <a:t>Imbedded objects</a:t>
            </a:r>
          </a:p>
          <a:p>
            <a:endParaRPr lang="en-US" sz="2400" dirty="0"/>
          </a:p>
          <a:p>
            <a:r>
              <a:rPr lang="en-US" sz="2400" dirty="0"/>
              <a:t>Uneven tire wear</a:t>
            </a:r>
          </a:p>
          <a:p>
            <a:endParaRPr lang="en-US" sz="2400" dirty="0"/>
          </a:p>
        </p:txBody>
      </p:sp>
    </p:spTree>
    <p:extLst>
      <p:ext uri="{BB962C8B-B14F-4D97-AF65-F5344CB8AC3E}">
        <p14:creationId xmlns:p14="http://schemas.microsoft.com/office/powerpoint/2010/main" val="1675224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168BD-1387-78F4-F187-86808F8E5BC0}"/>
              </a:ext>
            </a:extLst>
          </p:cNvPr>
          <p:cNvSpPr>
            <a:spLocks noGrp="1"/>
          </p:cNvSpPr>
          <p:nvPr>
            <p:ph type="title"/>
          </p:nvPr>
        </p:nvSpPr>
        <p:spPr/>
        <p:txBody>
          <a:bodyPr/>
          <a:lstStyle/>
          <a:p>
            <a:r>
              <a:rPr lang="en-US" dirty="0"/>
              <a:t>Inspection and maintenance check</a:t>
            </a:r>
          </a:p>
        </p:txBody>
      </p:sp>
      <p:pic>
        <p:nvPicPr>
          <p:cNvPr id="5" name="Content Placeholder 4">
            <a:extLst>
              <a:ext uri="{FF2B5EF4-FFF2-40B4-BE49-F238E27FC236}">
                <a16:creationId xmlns:a16="http://schemas.microsoft.com/office/drawing/2014/main" id="{5517D725-0D25-826B-B486-51D9C78E5383}"/>
              </a:ext>
            </a:extLst>
          </p:cNvPr>
          <p:cNvPicPr>
            <a:picLocks noGrp="1" noChangeAspect="1"/>
          </p:cNvPicPr>
          <p:nvPr>
            <p:ph idx="1"/>
          </p:nvPr>
        </p:nvPicPr>
        <p:blipFill>
          <a:blip r:embed="rId2"/>
          <a:stretch>
            <a:fillRect/>
          </a:stretch>
        </p:blipFill>
        <p:spPr>
          <a:xfrm>
            <a:off x="289179" y="2302934"/>
            <a:ext cx="4443688" cy="4272778"/>
          </a:xfrm>
        </p:spPr>
      </p:pic>
      <p:sp>
        <p:nvSpPr>
          <p:cNvPr id="6" name="TextBox 5">
            <a:extLst>
              <a:ext uri="{FF2B5EF4-FFF2-40B4-BE49-F238E27FC236}">
                <a16:creationId xmlns:a16="http://schemas.microsoft.com/office/drawing/2014/main" id="{10A87E20-CCFE-9C77-7AFA-4FD41FA3747A}"/>
              </a:ext>
            </a:extLst>
          </p:cNvPr>
          <p:cNvSpPr txBox="1"/>
          <p:nvPr/>
        </p:nvSpPr>
        <p:spPr>
          <a:xfrm>
            <a:off x="4961467" y="2302934"/>
            <a:ext cx="7035800" cy="3785652"/>
          </a:xfrm>
          <a:prstGeom prst="rect">
            <a:avLst/>
          </a:prstGeom>
          <a:noFill/>
        </p:spPr>
        <p:txBody>
          <a:bodyPr wrap="square" rtlCol="0">
            <a:spAutoFit/>
          </a:bodyPr>
          <a:lstStyle/>
          <a:p>
            <a:r>
              <a:rPr lang="en-US" sz="2400" dirty="0"/>
              <a:t>This tire was inspected two weeks prior and had proper inflation and no defects noted. The vehicle had not moved since the inspection. Imagine the results at highway speeds with a load of cadets!</a:t>
            </a:r>
          </a:p>
          <a:p>
            <a:endParaRPr lang="en-US" sz="2400" dirty="0"/>
          </a:p>
          <a:p>
            <a:r>
              <a:rPr lang="en-US" sz="2400" dirty="0"/>
              <a:t>The cause was age related degeneration. The tire was manufactured 10 years prior to this event. Tires must now be removed after six (6) years time in service.</a:t>
            </a:r>
          </a:p>
        </p:txBody>
      </p:sp>
    </p:spTree>
    <p:extLst>
      <p:ext uri="{BB962C8B-B14F-4D97-AF65-F5344CB8AC3E}">
        <p14:creationId xmlns:p14="http://schemas.microsoft.com/office/powerpoint/2010/main" val="2664765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BC2B-B7F4-DE66-3F84-B4D4E39B1DBA}"/>
              </a:ext>
            </a:extLst>
          </p:cNvPr>
          <p:cNvSpPr>
            <a:spLocks noGrp="1"/>
          </p:cNvSpPr>
          <p:nvPr>
            <p:ph type="title"/>
          </p:nvPr>
        </p:nvSpPr>
        <p:spPr/>
        <p:txBody>
          <a:bodyPr/>
          <a:lstStyle/>
          <a:p>
            <a:r>
              <a:rPr lang="en-US" dirty="0"/>
              <a:t>Inspection and maintenance check (tire age)</a:t>
            </a:r>
          </a:p>
        </p:txBody>
      </p:sp>
      <p:pic>
        <p:nvPicPr>
          <p:cNvPr id="5" name="Content Placeholder 4">
            <a:extLst>
              <a:ext uri="{FF2B5EF4-FFF2-40B4-BE49-F238E27FC236}">
                <a16:creationId xmlns:a16="http://schemas.microsoft.com/office/drawing/2014/main" id="{93830250-F3E3-6B8B-072B-CCCCBD9E23B4}"/>
              </a:ext>
            </a:extLst>
          </p:cNvPr>
          <p:cNvPicPr>
            <a:picLocks noGrp="1" noChangeAspect="1"/>
          </p:cNvPicPr>
          <p:nvPr>
            <p:ph idx="1"/>
          </p:nvPr>
        </p:nvPicPr>
        <p:blipFill>
          <a:blip r:embed="rId2"/>
          <a:stretch>
            <a:fillRect/>
          </a:stretch>
        </p:blipFill>
        <p:spPr>
          <a:xfrm>
            <a:off x="335976" y="2505909"/>
            <a:ext cx="6144400" cy="3598863"/>
          </a:xfrm>
        </p:spPr>
      </p:pic>
      <p:sp>
        <p:nvSpPr>
          <p:cNvPr id="6" name="TextBox 5">
            <a:extLst>
              <a:ext uri="{FF2B5EF4-FFF2-40B4-BE49-F238E27FC236}">
                <a16:creationId xmlns:a16="http://schemas.microsoft.com/office/drawing/2014/main" id="{ED164742-C8C8-D171-9F39-A234784056B2}"/>
              </a:ext>
            </a:extLst>
          </p:cNvPr>
          <p:cNvSpPr txBox="1"/>
          <p:nvPr/>
        </p:nvSpPr>
        <p:spPr>
          <a:xfrm>
            <a:off x="6750424" y="2505909"/>
            <a:ext cx="5105600" cy="4893647"/>
          </a:xfrm>
          <a:prstGeom prst="rect">
            <a:avLst/>
          </a:prstGeom>
          <a:noFill/>
        </p:spPr>
        <p:txBody>
          <a:bodyPr wrap="square" rtlCol="0">
            <a:spAutoFit/>
          </a:bodyPr>
          <a:lstStyle/>
          <a:p>
            <a:r>
              <a:rPr lang="en-US" sz="2400" dirty="0"/>
              <a:t>Tire age is found coded, molded into the sidewall</a:t>
            </a:r>
          </a:p>
          <a:p>
            <a:endParaRPr lang="en-US" sz="2400" dirty="0"/>
          </a:p>
          <a:p>
            <a:r>
              <a:rPr lang="en-US" sz="2400" dirty="0"/>
              <a:t>Look for the DOT, then move right to find 4 digits circled. The digits indicate the week and year of manufacture. In this case 2118 is the 21</a:t>
            </a:r>
            <a:r>
              <a:rPr lang="en-US" sz="2400" baseline="30000" dirty="0"/>
              <a:t>st</a:t>
            </a:r>
            <a:r>
              <a:rPr lang="en-US" sz="2400" dirty="0"/>
              <a:t> week of 2018.</a:t>
            </a:r>
          </a:p>
          <a:p>
            <a:endParaRPr lang="en-US" sz="2400" dirty="0"/>
          </a:p>
          <a:p>
            <a:r>
              <a:rPr lang="en-US" sz="2400" dirty="0"/>
              <a:t>CAPR 77-1 requires tires to be replaced at six years of age</a:t>
            </a:r>
          </a:p>
          <a:p>
            <a:endParaRPr lang="en-US" sz="2400" dirty="0"/>
          </a:p>
          <a:p>
            <a:endParaRPr lang="en-US" sz="2400" dirty="0"/>
          </a:p>
        </p:txBody>
      </p:sp>
    </p:spTree>
    <p:extLst>
      <p:ext uri="{BB962C8B-B14F-4D97-AF65-F5344CB8AC3E}">
        <p14:creationId xmlns:p14="http://schemas.microsoft.com/office/powerpoint/2010/main" val="2689797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3C646-06CF-1CD6-835B-FC12C00427C2}"/>
              </a:ext>
            </a:extLst>
          </p:cNvPr>
          <p:cNvSpPr>
            <a:spLocks noGrp="1"/>
          </p:cNvSpPr>
          <p:nvPr>
            <p:ph type="title"/>
          </p:nvPr>
        </p:nvSpPr>
        <p:spPr/>
        <p:txBody>
          <a:bodyPr/>
          <a:lstStyle/>
          <a:p>
            <a:r>
              <a:rPr lang="en-US" dirty="0"/>
              <a:t>In the winter, leave time to clean the snow off the van.</a:t>
            </a:r>
          </a:p>
        </p:txBody>
      </p:sp>
      <p:pic>
        <p:nvPicPr>
          <p:cNvPr id="5" name="Content Placeholder 4">
            <a:extLst>
              <a:ext uri="{FF2B5EF4-FFF2-40B4-BE49-F238E27FC236}">
                <a16:creationId xmlns:a16="http://schemas.microsoft.com/office/drawing/2014/main" id="{ADCE6CE8-A4D4-5B66-F33C-9D93470DBEAC}"/>
              </a:ext>
            </a:extLst>
          </p:cNvPr>
          <p:cNvPicPr>
            <a:picLocks noGrp="1" noChangeAspect="1"/>
          </p:cNvPicPr>
          <p:nvPr>
            <p:ph idx="1"/>
          </p:nvPr>
        </p:nvPicPr>
        <p:blipFill>
          <a:blip r:embed="rId3"/>
          <a:stretch>
            <a:fillRect/>
          </a:stretch>
        </p:blipFill>
        <p:spPr>
          <a:xfrm rot="5400000">
            <a:off x="-240770" y="2617523"/>
            <a:ext cx="3600450" cy="2700337"/>
          </a:xfrm>
        </p:spPr>
      </p:pic>
      <p:pic>
        <p:nvPicPr>
          <p:cNvPr id="7" name="Picture 6">
            <a:extLst>
              <a:ext uri="{FF2B5EF4-FFF2-40B4-BE49-F238E27FC236}">
                <a16:creationId xmlns:a16="http://schemas.microsoft.com/office/drawing/2014/main" id="{968BD1F7-0D21-40B6-3D3F-019123CE8F98}"/>
              </a:ext>
            </a:extLst>
          </p:cNvPr>
          <p:cNvPicPr>
            <a:picLocks noChangeAspect="1"/>
          </p:cNvPicPr>
          <p:nvPr/>
        </p:nvPicPr>
        <p:blipFill>
          <a:blip r:embed="rId4"/>
          <a:stretch>
            <a:fillRect/>
          </a:stretch>
        </p:blipFill>
        <p:spPr>
          <a:xfrm>
            <a:off x="3479800" y="2167465"/>
            <a:ext cx="4982846" cy="3600451"/>
          </a:xfrm>
          <a:prstGeom prst="rect">
            <a:avLst/>
          </a:prstGeom>
        </p:spPr>
      </p:pic>
      <p:pic>
        <p:nvPicPr>
          <p:cNvPr id="11" name="Picture 10">
            <a:extLst>
              <a:ext uri="{FF2B5EF4-FFF2-40B4-BE49-F238E27FC236}">
                <a16:creationId xmlns:a16="http://schemas.microsoft.com/office/drawing/2014/main" id="{E9CA12DC-45EE-16BB-C75A-0ADFA12282DF}"/>
              </a:ext>
            </a:extLst>
          </p:cNvPr>
          <p:cNvPicPr>
            <a:picLocks noChangeAspect="1"/>
          </p:cNvPicPr>
          <p:nvPr/>
        </p:nvPicPr>
        <p:blipFill>
          <a:blip r:embed="rId5"/>
          <a:stretch>
            <a:fillRect/>
          </a:stretch>
        </p:blipFill>
        <p:spPr>
          <a:xfrm>
            <a:off x="9152467" y="2167465"/>
            <a:ext cx="2700339" cy="3600452"/>
          </a:xfrm>
          <a:prstGeom prst="rect">
            <a:avLst/>
          </a:prstGeom>
        </p:spPr>
      </p:pic>
      <p:sp>
        <p:nvSpPr>
          <p:cNvPr id="12" name="TextBox 11">
            <a:extLst>
              <a:ext uri="{FF2B5EF4-FFF2-40B4-BE49-F238E27FC236}">
                <a16:creationId xmlns:a16="http://schemas.microsoft.com/office/drawing/2014/main" id="{1E1B9044-9690-9B6C-2F66-72C34F957116}"/>
              </a:ext>
            </a:extLst>
          </p:cNvPr>
          <p:cNvSpPr txBox="1"/>
          <p:nvPr/>
        </p:nvSpPr>
        <p:spPr>
          <a:xfrm>
            <a:off x="9152467" y="6019800"/>
            <a:ext cx="2827866" cy="830997"/>
          </a:xfrm>
          <a:prstGeom prst="rect">
            <a:avLst/>
          </a:prstGeom>
          <a:noFill/>
        </p:spPr>
        <p:txBody>
          <a:bodyPr wrap="square" rtlCol="0">
            <a:spAutoFit/>
          </a:bodyPr>
          <a:lstStyle/>
          <a:p>
            <a:pPr algn="ctr"/>
            <a:r>
              <a:rPr lang="en-US" sz="2400" dirty="0"/>
              <a:t>Watch the Antenna!</a:t>
            </a:r>
          </a:p>
        </p:txBody>
      </p:sp>
      <p:sp>
        <p:nvSpPr>
          <p:cNvPr id="13" name="TextBox 12">
            <a:extLst>
              <a:ext uri="{FF2B5EF4-FFF2-40B4-BE49-F238E27FC236}">
                <a16:creationId xmlns:a16="http://schemas.microsoft.com/office/drawing/2014/main" id="{A01CDC38-EB50-8938-EF8D-26D4E2665692}"/>
              </a:ext>
            </a:extLst>
          </p:cNvPr>
          <p:cNvSpPr txBox="1"/>
          <p:nvPr/>
        </p:nvSpPr>
        <p:spPr>
          <a:xfrm>
            <a:off x="3572933" y="6019800"/>
            <a:ext cx="4889713" cy="461665"/>
          </a:xfrm>
          <a:prstGeom prst="rect">
            <a:avLst/>
          </a:prstGeom>
          <a:noFill/>
        </p:spPr>
        <p:txBody>
          <a:bodyPr wrap="square" rtlCol="0">
            <a:spAutoFit/>
          </a:bodyPr>
          <a:lstStyle/>
          <a:p>
            <a:pPr algn="ctr"/>
            <a:r>
              <a:rPr lang="en-US" sz="2400" dirty="0"/>
              <a:t>Not Ready Yet</a:t>
            </a:r>
          </a:p>
        </p:txBody>
      </p:sp>
      <p:sp>
        <p:nvSpPr>
          <p:cNvPr id="14" name="TextBox 13">
            <a:extLst>
              <a:ext uri="{FF2B5EF4-FFF2-40B4-BE49-F238E27FC236}">
                <a16:creationId xmlns:a16="http://schemas.microsoft.com/office/drawing/2014/main" id="{F7ED8589-399F-0969-BE80-4885B1323A28}"/>
              </a:ext>
            </a:extLst>
          </p:cNvPr>
          <p:cNvSpPr txBox="1"/>
          <p:nvPr/>
        </p:nvSpPr>
        <p:spPr>
          <a:xfrm>
            <a:off x="209286" y="6121400"/>
            <a:ext cx="2673826" cy="830997"/>
          </a:xfrm>
          <a:prstGeom prst="rect">
            <a:avLst/>
          </a:prstGeom>
          <a:noFill/>
        </p:spPr>
        <p:txBody>
          <a:bodyPr wrap="square" rtlCol="0">
            <a:spAutoFit/>
          </a:bodyPr>
          <a:lstStyle/>
          <a:p>
            <a:pPr algn="ctr"/>
            <a:r>
              <a:rPr lang="en-US" sz="2400" dirty="0"/>
              <a:t>Don’t drive over snow piles</a:t>
            </a:r>
          </a:p>
        </p:txBody>
      </p:sp>
    </p:spTree>
    <p:extLst>
      <p:ext uri="{BB962C8B-B14F-4D97-AF65-F5344CB8AC3E}">
        <p14:creationId xmlns:p14="http://schemas.microsoft.com/office/powerpoint/2010/main" val="805558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20E46-BEF2-8197-CB1E-6D71BC29CA94}"/>
              </a:ext>
            </a:extLst>
          </p:cNvPr>
          <p:cNvSpPr>
            <a:spLocks noGrp="1"/>
          </p:cNvSpPr>
          <p:nvPr>
            <p:ph type="title"/>
          </p:nvPr>
        </p:nvSpPr>
        <p:spPr/>
        <p:txBody>
          <a:bodyPr/>
          <a:lstStyle/>
          <a:p>
            <a:r>
              <a:rPr lang="en-US" dirty="0"/>
              <a:t>In the winter, leave time to clean the snow off the van</a:t>
            </a:r>
          </a:p>
        </p:txBody>
      </p:sp>
      <p:pic>
        <p:nvPicPr>
          <p:cNvPr id="5" name="Content Placeholder 4">
            <a:extLst>
              <a:ext uri="{FF2B5EF4-FFF2-40B4-BE49-F238E27FC236}">
                <a16:creationId xmlns:a16="http://schemas.microsoft.com/office/drawing/2014/main" id="{7DB83E59-CF4F-B1AF-2CAA-984AE245E065}"/>
              </a:ext>
            </a:extLst>
          </p:cNvPr>
          <p:cNvPicPr>
            <a:picLocks noGrp="1" noChangeAspect="1"/>
          </p:cNvPicPr>
          <p:nvPr>
            <p:ph idx="1"/>
          </p:nvPr>
        </p:nvPicPr>
        <p:blipFill>
          <a:blip r:embed="rId3"/>
          <a:stretch>
            <a:fillRect/>
          </a:stretch>
        </p:blipFill>
        <p:spPr>
          <a:xfrm rot="5400000">
            <a:off x="-320069" y="2769923"/>
            <a:ext cx="3600450" cy="2700337"/>
          </a:xfrm>
        </p:spPr>
      </p:pic>
      <p:pic>
        <p:nvPicPr>
          <p:cNvPr id="7" name="Picture 6">
            <a:extLst>
              <a:ext uri="{FF2B5EF4-FFF2-40B4-BE49-F238E27FC236}">
                <a16:creationId xmlns:a16="http://schemas.microsoft.com/office/drawing/2014/main" id="{AEFD9CB9-D18D-E60D-75FA-23396940CC1D}"/>
              </a:ext>
            </a:extLst>
          </p:cNvPr>
          <p:cNvPicPr>
            <a:picLocks noChangeAspect="1"/>
          </p:cNvPicPr>
          <p:nvPr/>
        </p:nvPicPr>
        <p:blipFill>
          <a:blip r:embed="rId4"/>
          <a:stretch>
            <a:fillRect/>
          </a:stretch>
        </p:blipFill>
        <p:spPr>
          <a:xfrm>
            <a:off x="3310703" y="2319866"/>
            <a:ext cx="4823178" cy="3617384"/>
          </a:xfrm>
          <a:prstGeom prst="rect">
            <a:avLst/>
          </a:prstGeom>
        </p:spPr>
      </p:pic>
      <p:pic>
        <p:nvPicPr>
          <p:cNvPr id="9" name="Picture 8">
            <a:extLst>
              <a:ext uri="{FF2B5EF4-FFF2-40B4-BE49-F238E27FC236}">
                <a16:creationId xmlns:a16="http://schemas.microsoft.com/office/drawing/2014/main" id="{06FA8C6D-EA87-26B1-72EE-3091865E1AA3}"/>
              </a:ext>
            </a:extLst>
          </p:cNvPr>
          <p:cNvPicPr>
            <a:picLocks noChangeAspect="1"/>
          </p:cNvPicPr>
          <p:nvPr/>
        </p:nvPicPr>
        <p:blipFill>
          <a:blip r:embed="rId5"/>
          <a:stretch>
            <a:fillRect/>
          </a:stretch>
        </p:blipFill>
        <p:spPr>
          <a:xfrm>
            <a:off x="8453393" y="2318777"/>
            <a:ext cx="3508597" cy="3601540"/>
          </a:xfrm>
          <a:prstGeom prst="rect">
            <a:avLst/>
          </a:prstGeom>
        </p:spPr>
      </p:pic>
      <p:sp>
        <p:nvSpPr>
          <p:cNvPr id="11" name="TextBox 10">
            <a:extLst>
              <a:ext uri="{FF2B5EF4-FFF2-40B4-BE49-F238E27FC236}">
                <a16:creationId xmlns:a16="http://schemas.microsoft.com/office/drawing/2014/main" id="{0CE3FC7D-3C95-C479-D931-90FCE7F8AC04}"/>
              </a:ext>
            </a:extLst>
          </p:cNvPr>
          <p:cNvSpPr txBox="1"/>
          <p:nvPr/>
        </p:nvSpPr>
        <p:spPr>
          <a:xfrm>
            <a:off x="129987" y="6036685"/>
            <a:ext cx="2700338" cy="923330"/>
          </a:xfrm>
          <a:prstGeom prst="rect">
            <a:avLst/>
          </a:prstGeom>
          <a:noFill/>
        </p:spPr>
        <p:txBody>
          <a:bodyPr wrap="square" rtlCol="0">
            <a:spAutoFit/>
          </a:bodyPr>
          <a:lstStyle/>
          <a:p>
            <a:pPr algn="ctr"/>
            <a:r>
              <a:rPr lang="en-US" dirty="0"/>
              <a:t>Ensure all lights are clear including upper stop light</a:t>
            </a:r>
          </a:p>
        </p:txBody>
      </p:sp>
      <p:sp>
        <p:nvSpPr>
          <p:cNvPr id="12" name="TextBox 11">
            <a:extLst>
              <a:ext uri="{FF2B5EF4-FFF2-40B4-BE49-F238E27FC236}">
                <a16:creationId xmlns:a16="http://schemas.microsoft.com/office/drawing/2014/main" id="{9A5AAE0F-46D6-4F13-826B-EC532D9D90A4}"/>
              </a:ext>
            </a:extLst>
          </p:cNvPr>
          <p:cNvSpPr txBox="1"/>
          <p:nvPr/>
        </p:nvSpPr>
        <p:spPr>
          <a:xfrm>
            <a:off x="3310703" y="6172200"/>
            <a:ext cx="4823178" cy="646331"/>
          </a:xfrm>
          <a:prstGeom prst="rect">
            <a:avLst/>
          </a:prstGeom>
          <a:noFill/>
        </p:spPr>
        <p:txBody>
          <a:bodyPr wrap="square" rtlCol="0">
            <a:spAutoFit/>
          </a:bodyPr>
          <a:lstStyle/>
          <a:p>
            <a:pPr algn="ctr"/>
            <a:r>
              <a:rPr lang="en-US" dirty="0"/>
              <a:t>Good to go-no snow/ice on roof to fly off, antenna still attached!</a:t>
            </a:r>
          </a:p>
        </p:txBody>
      </p:sp>
      <p:sp>
        <p:nvSpPr>
          <p:cNvPr id="13" name="TextBox 12">
            <a:extLst>
              <a:ext uri="{FF2B5EF4-FFF2-40B4-BE49-F238E27FC236}">
                <a16:creationId xmlns:a16="http://schemas.microsoft.com/office/drawing/2014/main" id="{6B2AE9B3-A0DB-4033-D0EA-EA9D3F1D5A71}"/>
              </a:ext>
            </a:extLst>
          </p:cNvPr>
          <p:cNvSpPr txBox="1"/>
          <p:nvPr/>
        </p:nvSpPr>
        <p:spPr>
          <a:xfrm>
            <a:off x="8453393" y="6248400"/>
            <a:ext cx="3508597" cy="646331"/>
          </a:xfrm>
          <a:prstGeom prst="rect">
            <a:avLst/>
          </a:prstGeom>
          <a:noFill/>
        </p:spPr>
        <p:txBody>
          <a:bodyPr wrap="square" rtlCol="0">
            <a:spAutoFit/>
          </a:bodyPr>
          <a:lstStyle/>
          <a:p>
            <a:r>
              <a:rPr lang="en-US" dirty="0"/>
              <a:t>Don’t be this guy! (Actual pic Maj Neal took-while I drove.</a:t>
            </a:r>
          </a:p>
        </p:txBody>
      </p:sp>
    </p:spTree>
    <p:extLst>
      <p:ext uri="{BB962C8B-B14F-4D97-AF65-F5344CB8AC3E}">
        <p14:creationId xmlns:p14="http://schemas.microsoft.com/office/powerpoint/2010/main" val="937646226"/>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TM04033917[[fn=Berlin]]</Template>
  <TotalTime>409</TotalTime>
  <Words>2198</Words>
  <Application>Microsoft Office PowerPoint</Application>
  <PresentationFormat>Widescreen</PresentationFormat>
  <Paragraphs>161</Paragraphs>
  <Slides>21</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Trebuchet MS</vt:lpstr>
      <vt:lpstr>Berlin</vt:lpstr>
      <vt:lpstr>The Van Driver and You</vt:lpstr>
      <vt:lpstr>Driver and passenger roles when using a CAP van</vt:lpstr>
      <vt:lpstr>The Van Driver(s)</vt:lpstr>
      <vt:lpstr>The Van Driver(s)</vt:lpstr>
      <vt:lpstr>Inspection and maintenance check</vt:lpstr>
      <vt:lpstr>Inspection and maintenance check</vt:lpstr>
      <vt:lpstr>Inspection and maintenance check (tire age)</vt:lpstr>
      <vt:lpstr>In the winter, leave time to clean the snow off the van.</vt:lpstr>
      <vt:lpstr>In the winter, leave time to clean the snow off the van</vt:lpstr>
      <vt:lpstr>Rules of the road</vt:lpstr>
      <vt:lpstr>The paperwork</vt:lpstr>
      <vt:lpstr>The Good Passenger</vt:lpstr>
      <vt:lpstr>Backing and parking</vt:lpstr>
      <vt:lpstr>Backing and parking </vt:lpstr>
      <vt:lpstr>Backing and parking signals</vt:lpstr>
      <vt:lpstr>Backing and parking signals</vt:lpstr>
      <vt:lpstr>Backing and parking signals </vt:lpstr>
      <vt:lpstr>Lane changes and turns</vt:lpstr>
      <vt:lpstr>Turning right going through a gate</vt:lpstr>
      <vt:lpstr>Navigation and communications</vt:lpstr>
      <vt:lpstr>Distractions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Van Driver and You</dc:title>
  <dc:creator>Sean Neal</dc:creator>
  <cp:lastModifiedBy>Sean Neal</cp:lastModifiedBy>
  <cp:revision>19</cp:revision>
  <dcterms:created xsi:type="dcterms:W3CDTF">2023-03-01T23:39:31Z</dcterms:created>
  <dcterms:modified xsi:type="dcterms:W3CDTF">2023-03-07T02:49:54Z</dcterms:modified>
</cp:coreProperties>
</file>