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1" r:id="rId6"/>
    <p:sldId id="263" r:id="rId7"/>
    <p:sldId id="262" r:id="rId8"/>
    <p:sldId id="264" r:id="rId9"/>
    <p:sldId id="258"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E9322-2AF5-49BB-B49A-2AC54A215584}" type="datetimeFigureOut">
              <a:rPr lang="en-US" smtClean="0"/>
              <a:t>12/23/22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704A0-98DB-48AC-AE0C-A2462DF55E21}" type="slidenum">
              <a:rPr lang="en-US" smtClean="0"/>
              <a:t>‹#›</a:t>
            </a:fld>
            <a:endParaRPr lang="en-US"/>
          </a:p>
        </p:txBody>
      </p:sp>
    </p:spTree>
    <p:extLst>
      <p:ext uri="{BB962C8B-B14F-4D97-AF65-F5344CB8AC3E}">
        <p14:creationId xmlns:p14="http://schemas.microsoft.com/office/powerpoint/2010/main" val="348311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Pilots sitting too low will have poor depth perception. They will also tend to focus close to the aircraft by looking out the side windows. This often leads to pilots not seeing check points or the destination until very close and will be more reactionary on cross country flights instead of having their minds ahead of the aircraft. Proper seat height will allow pilots to see and recognize points well ahead of the aircraft encouraging them to plan and fly ahead of the aircraft. </a:t>
            </a:r>
          </a:p>
        </p:txBody>
      </p:sp>
      <p:sp>
        <p:nvSpPr>
          <p:cNvPr id="4" name="Slide Number Placeholder 3"/>
          <p:cNvSpPr>
            <a:spLocks noGrp="1"/>
          </p:cNvSpPr>
          <p:nvPr>
            <p:ph type="sldNum" sz="quarter" idx="5"/>
          </p:nvPr>
        </p:nvSpPr>
        <p:spPr/>
        <p:txBody>
          <a:bodyPr/>
          <a:lstStyle/>
          <a:p>
            <a:fld id="{47C704A0-98DB-48AC-AE0C-A2462DF55E21}" type="slidenum">
              <a:rPr lang="en-US" smtClean="0"/>
              <a:t>3</a:t>
            </a:fld>
            <a:endParaRPr lang="en-US"/>
          </a:p>
        </p:txBody>
      </p:sp>
    </p:spTree>
    <p:extLst>
      <p:ext uri="{BB962C8B-B14F-4D97-AF65-F5344CB8AC3E}">
        <p14:creationId xmlns:p14="http://schemas.microsoft.com/office/powerpoint/2010/main" val="161285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Manufacturers of large aircraft believe seat position is so important that they include a device to align the seat at the proper height and fore/aft position. This provides optimum field of view and also a consistent sight picture.</a:t>
            </a:r>
          </a:p>
        </p:txBody>
      </p:sp>
      <p:sp>
        <p:nvSpPr>
          <p:cNvPr id="4" name="Slide Number Placeholder 3"/>
          <p:cNvSpPr>
            <a:spLocks noGrp="1"/>
          </p:cNvSpPr>
          <p:nvPr>
            <p:ph type="sldNum" sz="quarter" idx="5"/>
          </p:nvPr>
        </p:nvSpPr>
        <p:spPr/>
        <p:txBody>
          <a:bodyPr/>
          <a:lstStyle/>
          <a:p>
            <a:fld id="{47C704A0-98DB-48AC-AE0C-A2462DF55E21}" type="slidenum">
              <a:rPr lang="en-US" smtClean="0"/>
              <a:t>4</a:t>
            </a:fld>
            <a:endParaRPr lang="en-US"/>
          </a:p>
        </p:txBody>
      </p:sp>
    </p:spTree>
    <p:extLst>
      <p:ext uri="{BB962C8B-B14F-4D97-AF65-F5344CB8AC3E}">
        <p14:creationId xmlns:p14="http://schemas.microsoft.com/office/powerpoint/2010/main" val="376136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picture on the left, the pilot will likely over control the rudders/brakes. On the right, the pilot may have issues getting enough rudder deflection/brake application.</a:t>
            </a:r>
          </a:p>
        </p:txBody>
      </p:sp>
      <p:sp>
        <p:nvSpPr>
          <p:cNvPr id="4" name="Slide Number Placeholder 3"/>
          <p:cNvSpPr>
            <a:spLocks noGrp="1"/>
          </p:cNvSpPr>
          <p:nvPr>
            <p:ph type="sldNum" sz="quarter" idx="5"/>
          </p:nvPr>
        </p:nvSpPr>
        <p:spPr/>
        <p:txBody>
          <a:bodyPr/>
          <a:lstStyle/>
          <a:p>
            <a:fld id="{47C704A0-98DB-48AC-AE0C-A2462DF55E21}" type="slidenum">
              <a:rPr lang="en-US" smtClean="0"/>
              <a:t>6</a:t>
            </a:fld>
            <a:endParaRPr lang="en-US"/>
          </a:p>
        </p:txBody>
      </p:sp>
    </p:spTree>
    <p:extLst>
      <p:ext uri="{BB962C8B-B14F-4D97-AF65-F5344CB8AC3E}">
        <p14:creationId xmlns:p14="http://schemas.microsoft.com/office/powerpoint/2010/main" val="199509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#7 above. It has been shown that moving one side of the body (such as reaching for flaps, cowl flaps </a:t>
            </a:r>
            <a:r>
              <a:rPr lang="en-US" dirty="0" err="1"/>
              <a:t>etc</a:t>
            </a:r>
            <a:r>
              <a:rPr lang="en-US" dirty="0"/>
              <a:t> with the right hand ) can produce a tensing/flexing of muscles on the opposite side of the body such as the leg/foot. This could be the cause of SOME left swerve incidents where left rudder/brake may be inadvertently applied during a touch and go landing.</a:t>
            </a:r>
          </a:p>
        </p:txBody>
      </p:sp>
      <p:sp>
        <p:nvSpPr>
          <p:cNvPr id="4" name="Slide Number Placeholder 3"/>
          <p:cNvSpPr>
            <a:spLocks noGrp="1"/>
          </p:cNvSpPr>
          <p:nvPr>
            <p:ph type="sldNum" sz="quarter" idx="5"/>
          </p:nvPr>
        </p:nvSpPr>
        <p:spPr/>
        <p:txBody>
          <a:bodyPr/>
          <a:lstStyle/>
          <a:p>
            <a:fld id="{47C704A0-98DB-48AC-AE0C-A2462DF55E21}" type="slidenum">
              <a:rPr lang="en-US" smtClean="0"/>
              <a:t>10</a:t>
            </a:fld>
            <a:endParaRPr lang="en-US"/>
          </a:p>
        </p:txBody>
      </p:sp>
    </p:spTree>
    <p:extLst>
      <p:ext uri="{BB962C8B-B14F-4D97-AF65-F5344CB8AC3E}">
        <p14:creationId xmlns:p14="http://schemas.microsoft.com/office/powerpoint/2010/main" val="111800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21FE-E329-3218-CE8B-60C09E09F5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445C1-6A9B-109C-5AAF-C34C629F9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31FF6A-27F4-D422-AA85-50666619C0DE}"/>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5" name="Footer Placeholder 4">
            <a:extLst>
              <a:ext uri="{FF2B5EF4-FFF2-40B4-BE49-F238E27FC236}">
                <a16:creationId xmlns:a16="http://schemas.microsoft.com/office/drawing/2014/main" id="{7E1DB470-1ED5-1DE0-8C4B-C8827E427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33604-88C2-9922-33F1-24988056FB88}"/>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314995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87F1-AC60-3C0D-8F65-1AFB566165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D47F1-29F6-433C-5451-A6D87EB613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B1770-3BB2-72BE-83B6-C822CB72426A}"/>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5" name="Footer Placeholder 4">
            <a:extLst>
              <a:ext uri="{FF2B5EF4-FFF2-40B4-BE49-F238E27FC236}">
                <a16:creationId xmlns:a16="http://schemas.microsoft.com/office/drawing/2014/main" id="{1225F6A0-8394-5D49-2ABC-2FFB1B60F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8AD27-1420-1B21-A700-15110D6275F3}"/>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259077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42580-31BD-E557-D7EE-DBFA8DAF5B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F33932-29D3-73D6-40C2-952E4D2D1B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E85A2-1839-6C6D-F28B-3302FFE18BCE}"/>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5" name="Footer Placeholder 4">
            <a:extLst>
              <a:ext uri="{FF2B5EF4-FFF2-40B4-BE49-F238E27FC236}">
                <a16:creationId xmlns:a16="http://schemas.microsoft.com/office/drawing/2014/main" id="{16D635DF-1C73-CE4C-DD0A-1A53D9252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4CD97-F752-5846-2109-A4EBE91CF2F6}"/>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210887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93C9-7F55-5CB3-2EC4-4B2443158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67914-1199-E912-E45D-4BFC5FAA3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38F84-FA0C-4482-3351-83D16C7B2332}"/>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5" name="Footer Placeholder 4">
            <a:extLst>
              <a:ext uri="{FF2B5EF4-FFF2-40B4-BE49-F238E27FC236}">
                <a16:creationId xmlns:a16="http://schemas.microsoft.com/office/drawing/2014/main" id="{16646FA4-5803-BC92-F867-8BECC924A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1BA4E-DD23-4C28-CB29-FCBE86F0AA5B}"/>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210372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CC52-13A3-2FB0-B4B4-2AF1E7F13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37D4A0-4500-F23C-AA83-279738075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793B5-B28C-E02F-1564-5DF7CAD7E271}"/>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5" name="Footer Placeholder 4">
            <a:extLst>
              <a:ext uri="{FF2B5EF4-FFF2-40B4-BE49-F238E27FC236}">
                <a16:creationId xmlns:a16="http://schemas.microsoft.com/office/drawing/2014/main" id="{45CE025B-7C34-6DD7-44DD-A49A78598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E4D0F-F712-CC83-60B0-D50F1B1BF36A}"/>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3901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083D-0815-5256-458A-B84BFA0F4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D8BDB2-1DBD-704D-D82B-8200C1854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0E3D5-BEE7-3DB7-9B88-2980CAE6EB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AD7484-3896-6A23-C1DC-6976C0CD3A24}"/>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6" name="Footer Placeholder 5">
            <a:extLst>
              <a:ext uri="{FF2B5EF4-FFF2-40B4-BE49-F238E27FC236}">
                <a16:creationId xmlns:a16="http://schemas.microsoft.com/office/drawing/2014/main" id="{5AAB6753-5336-B7EF-A8FD-119761B89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79F42-F2FC-FF4B-FCF5-832D5C01B49A}"/>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112587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3138-7262-B1C9-5447-E73E76F57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AD4EB-EEDD-1693-AB6A-C33420D44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95F46-ABF2-8243-1C77-BFE68A2604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11F965-38BE-FF13-C277-59FE57DD1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A7000F-9178-F319-9846-5E1C10D864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096ADA-CD5B-376D-3B88-5471046119AB}"/>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8" name="Footer Placeholder 7">
            <a:extLst>
              <a:ext uri="{FF2B5EF4-FFF2-40B4-BE49-F238E27FC236}">
                <a16:creationId xmlns:a16="http://schemas.microsoft.com/office/drawing/2014/main" id="{BA9FCAFF-10DF-ADFF-AB24-A2D9C1811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B7E82F-5B88-B80D-B751-3F554A33590F}"/>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20595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2993-14B2-12FD-6AEA-C8EE008E22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FAC8D-83BF-3B3B-0674-ED0C7DFA09D8}"/>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4" name="Footer Placeholder 3">
            <a:extLst>
              <a:ext uri="{FF2B5EF4-FFF2-40B4-BE49-F238E27FC236}">
                <a16:creationId xmlns:a16="http://schemas.microsoft.com/office/drawing/2014/main" id="{1B1D983E-A5AD-5E90-7933-7369532A8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63D90E-DB7E-6656-5362-96CF64734FCB}"/>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44256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4C605-3B14-6BE8-BC51-F1D4D0A87D6A}"/>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3" name="Footer Placeholder 2">
            <a:extLst>
              <a:ext uri="{FF2B5EF4-FFF2-40B4-BE49-F238E27FC236}">
                <a16:creationId xmlns:a16="http://schemas.microsoft.com/office/drawing/2014/main" id="{A342DB1F-0A1E-BB04-B94F-D3294C747C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F3F1B6-8C13-BD44-5E87-805522B0430E}"/>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19840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A85C-C796-2381-14EB-7AA0639DF6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17E5E6-1DDA-96CC-5510-9DBB38C81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FB711D-8096-336B-C4BD-B0892C3E9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0FAD5-2151-AC40-59C2-07D1657D3774}"/>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6" name="Footer Placeholder 5">
            <a:extLst>
              <a:ext uri="{FF2B5EF4-FFF2-40B4-BE49-F238E27FC236}">
                <a16:creationId xmlns:a16="http://schemas.microsoft.com/office/drawing/2014/main" id="{4FB7A8B0-6588-5B40-F41C-870F5AC0E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B91B8-CDB3-D4D3-C81A-3F14D68CB176}"/>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51077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896-E594-BB0E-01EE-FEFA4B807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167D14-E511-A627-E169-3AD33F258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17E2E-8019-6522-85FD-5A060D5BB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274E-4910-BB1F-FB86-574F81F73902}"/>
              </a:ext>
            </a:extLst>
          </p:cNvPr>
          <p:cNvSpPr>
            <a:spLocks noGrp="1"/>
          </p:cNvSpPr>
          <p:nvPr>
            <p:ph type="dt" sz="half" idx="10"/>
          </p:nvPr>
        </p:nvSpPr>
        <p:spPr/>
        <p:txBody>
          <a:bodyPr/>
          <a:lstStyle/>
          <a:p>
            <a:fld id="{CAAA4D94-0DBF-4652-9442-187E2409EE78}" type="datetimeFigureOut">
              <a:rPr lang="en-US" smtClean="0"/>
              <a:t>12/23/22</a:t>
            </a:fld>
            <a:endParaRPr lang="en-US"/>
          </a:p>
        </p:txBody>
      </p:sp>
      <p:sp>
        <p:nvSpPr>
          <p:cNvPr id="6" name="Footer Placeholder 5">
            <a:extLst>
              <a:ext uri="{FF2B5EF4-FFF2-40B4-BE49-F238E27FC236}">
                <a16:creationId xmlns:a16="http://schemas.microsoft.com/office/drawing/2014/main" id="{D04E1FEB-71A8-4241-84BC-3F87F13FD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3F04B-8B65-0A7C-32E0-BD79C2A53E16}"/>
              </a:ext>
            </a:extLst>
          </p:cNvPr>
          <p:cNvSpPr>
            <a:spLocks noGrp="1"/>
          </p:cNvSpPr>
          <p:nvPr>
            <p:ph type="sldNum" sz="quarter" idx="12"/>
          </p:nvPr>
        </p:nvSpPr>
        <p:spPr/>
        <p:txBody>
          <a:bodyPr/>
          <a:lstStyle/>
          <a:p>
            <a:fld id="{AAE57763-0D0A-4279-82D0-6B129441AC87}" type="slidenum">
              <a:rPr lang="en-US" smtClean="0"/>
              <a:t>‹#›</a:t>
            </a:fld>
            <a:endParaRPr lang="en-US"/>
          </a:p>
        </p:txBody>
      </p:sp>
    </p:spTree>
    <p:extLst>
      <p:ext uri="{BB962C8B-B14F-4D97-AF65-F5344CB8AC3E}">
        <p14:creationId xmlns:p14="http://schemas.microsoft.com/office/powerpoint/2010/main" val="2590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87DFA-0DA2-4937-D6B6-4E3AF94CF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71BF39-885B-3A93-5211-4208C6AF3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E6D14-05F3-9F20-E8A0-D04031202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A4D94-0DBF-4652-9442-187E2409EE78}" type="datetimeFigureOut">
              <a:rPr lang="en-US" smtClean="0"/>
              <a:t>12/23/22</a:t>
            </a:fld>
            <a:endParaRPr lang="en-US"/>
          </a:p>
        </p:txBody>
      </p:sp>
      <p:sp>
        <p:nvSpPr>
          <p:cNvPr id="5" name="Footer Placeholder 4">
            <a:extLst>
              <a:ext uri="{FF2B5EF4-FFF2-40B4-BE49-F238E27FC236}">
                <a16:creationId xmlns:a16="http://schemas.microsoft.com/office/drawing/2014/main" id="{FCD57E7D-1506-E9FE-6196-06A9971F3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B3E6F8-B212-DB40-80CD-DBE31377E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57763-0D0A-4279-82D0-6B129441AC87}" type="slidenum">
              <a:rPr lang="en-US" smtClean="0"/>
              <a:t>‹#›</a:t>
            </a:fld>
            <a:endParaRPr lang="en-US"/>
          </a:p>
        </p:txBody>
      </p:sp>
    </p:spTree>
    <p:extLst>
      <p:ext uri="{BB962C8B-B14F-4D97-AF65-F5344CB8AC3E}">
        <p14:creationId xmlns:p14="http://schemas.microsoft.com/office/powerpoint/2010/main" val="359844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7247-9AE2-273C-5E1D-4D06B9498C48}"/>
              </a:ext>
            </a:extLst>
          </p:cNvPr>
          <p:cNvSpPr>
            <a:spLocks noGrp="1"/>
          </p:cNvSpPr>
          <p:nvPr>
            <p:ph type="ctrTitle"/>
          </p:nvPr>
        </p:nvSpPr>
        <p:spPr/>
        <p:txBody>
          <a:bodyPr/>
          <a:lstStyle/>
          <a:p>
            <a:r>
              <a:rPr lang="en-US" dirty="0"/>
              <a:t>Power of Position</a:t>
            </a:r>
          </a:p>
        </p:txBody>
      </p:sp>
      <p:sp>
        <p:nvSpPr>
          <p:cNvPr id="3" name="Subtitle 2">
            <a:extLst>
              <a:ext uri="{FF2B5EF4-FFF2-40B4-BE49-F238E27FC236}">
                <a16:creationId xmlns:a16="http://schemas.microsoft.com/office/drawing/2014/main" id="{3D4F7454-7438-3A4F-FF10-7329BA78D946}"/>
              </a:ext>
            </a:extLst>
          </p:cNvPr>
          <p:cNvSpPr>
            <a:spLocks noGrp="1"/>
          </p:cNvSpPr>
          <p:nvPr>
            <p:ph type="subTitle" idx="1"/>
          </p:nvPr>
        </p:nvSpPr>
        <p:spPr/>
        <p:txBody>
          <a:bodyPr/>
          <a:lstStyle/>
          <a:p>
            <a:r>
              <a:rPr lang="en-US" dirty="0"/>
              <a:t>A primer on the Importance of Correct Seat and Feet Positioning</a:t>
            </a:r>
          </a:p>
          <a:p>
            <a:r>
              <a:rPr lang="en-US" dirty="0"/>
              <a:t>By</a:t>
            </a:r>
          </a:p>
          <a:p>
            <a:r>
              <a:rPr lang="en-US" dirty="0"/>
              <a:t>Lt Col Sean Neal, CAP</a:t>
            </a:r>
          </a:p>
        </p:txBody>
      </p:sp>
    </p:spTree>
    <p:extLst>
      <p:ext uri="{BB962C8B-B14F-4D97-AF65-F5344CB8AC3E}">
        <p14:creationId xmlns:p14="http://schemas.microsoft.com/office/powerpoint/2010/main" val="374571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217F83-056B-1343-EB89-D75C4E9DDFD0}"/>
              </a:ext>
            </a:extLst>
          </p:cNvPr>
          <p:cNvSpPr txBox="1"/>
          <p:nvPr/>
        </p:nvSpPr>
        <p:spPr>
          <a:xfrm>
            <a:off x="545284" y="369116"/>
            <a:ext cx="11341916" cy="5940088"/>
          </a:xfrm>
          <a:prstGeom prst="rect">
            <a:avLst/>
          </a:prstGeom>
          <a:noFill/>
        </p:spPr>
        <p:txBody>
          <a:bodyPr wrap="square" rtlCol="0" anchor="t">
            <a:spAutoFit/>
          </a:bodyPr>
          <a:lstStyle/>
          <a:p>
            <a:pPr algn="ctr"/>
            <a:r>
              <a:rPr lang="en-US" sz="2800" dirty="0"/>
              <a:t>Instructors and Check Pilots</a:t>
            </a:r>
          </a:p>
          <a:p>
            <a:r>
              <a:rPr lang="en-US" sz="2000" dirty="0"/>
              <a:t> 1. Visually verify pilot’s foot position during taxi</a:t>
            </a:r>
          </a:p>
          <a:p>
            <a:pPr marL="514350" indent="-514350">
              <a:buAutoNum type="arabicPeriod"/>
            </a:pPr>
            <a:endParaRPr lang="en-US" sz="2000" dirty="0"/>
          </a:p>
          <a:p>
            <a:r>
              <a:rPr lang="en-US" sz="2000" dirty="0"/>
              <a:t>2. During taxi, ensure pilot uses throttle for speed, and brakes sparingly. No lurching should be felt during taxi due to dragging brakes. </a:t>
            </a:r>
          </a:p>
          <a:p>
            <a:endParaRPr lang="en-US" sz="2000" dirty="0"/>
          </a:p>
          <a:p>
            <a:r>
              <a:rPr lang="en-US" sz="2000" dirty="0"/>
              <a:t>3. After takeoff, ensure tires continue to spin down and do not stop abruptly.</a:t>
            </a:r>
          </a:p>
          <a:p>
            <a:endParaRPr lang="en-US" sz="2000" dirty="0"/>
          </a:p>
          <a:p>
            <a:r>
              <a:rPr lang="en-US" sz="2000" dirty="0"/>
              <a:t>4. In flight, visually verify heels on the floor, ball of foot/toes on pedals</a:t>
            </a:r>
          </a:p>
          <a:p>
            <a:endParaRPr lang="en-US" sz="2000" dirty="0"/>
          </a:p>
          <a:p>
            <a:r>
              <a:rPr lang="en-US" sz="2000" dirty="0"/>
              <a:t>5. During approach/prior to landing, ensure pilot’s heels on floor, toes on pedals.</a:t>
            </a:r>
          </a:p>
          <a:p>
            <a:endParaRPr lang="en-US" sz="2000" dirty="0"/>
          </a:p>
          <a:p>
            <a:r>
              <a:rPr lang="en-US" sz="2000" dirty="0"/>
              <a:t>6. On short field landings, evaluate proper technique but do not demand max performance. Leave plenty of safety room both prior to touchdown and rollout.</a:t>
            </a:r>
          </a:p>
          <a:p>
            <a:endParaRPr lang="en-US" sz="2000" dirty="0"/>
          </a:p>
          <a:p>
            <a:r>
              <a:rPr lang="en-US" sz="2000" dirty="0"/>
              <a:t>7. After landing, do not move flaps etc. unless REQUIRED by procedure</a:t>
            </a:r>
            <a:r>
              <a:rPr lang="en-US" sz="2400" dirty="0"/>
              <a:t>.</a:t>
            </a:r>
          </a:p>
          <a:p>
            <a:endParaRPr lang="en-US" sz="2400" dirty="0"/>
          </a:p>
          <a:p>
            <a:r>
              <a:rPr lang="en-US" sz="2400" dirty="0"/>
              <a:t>8. </a:t>
            </a:r>
            <a:r>
              <a:rPr lang="en-US" sz="2000" dirty="0"/>
              <a:t>If not current or proficient, start with full stop/stop and go, then progress to touch and go patterns.</a:t>
            </a:r>
            <a:endParaRPr lang="en-US" sz="2400" dirty="0"/>
          </a:p>
        </p:txBody>
      </p:sp>
    </p:spTree>
    <p:extLst>
      <p:ext uri="{BB962C8B-B14F-4D97-AF65-F5344CB8AC3E}">
        <p14:creationId xmlns:p14="http://schemas.microsoft.com/office/powerpoint/2010/main" val="213917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31F9-66A4-80F2-4A71-2FD82DAEF322}"/>
              </a:ext>
            </a:extLst>
          </p:cNvPr>
          <p:cNvSpPr>
            <a:spLocks noGrp="1"/>
          </p:cNvSpPr>
          <p:nvPr>
            <p:ph type="title"/>
          </p:nvPr>
        </p:nvSpPr>
        <p:spPr>
          <a:xfrm>
            <a:off x="839788" y="457200"/>
            <a:ext cx="3932237" cy="948267"/>
          </a:xfrm>
        </p:spPr>
        <p:txBody>
          <a:bodyPr/>
          <a:lstStyle/>
          <a:p>
            <a:r>
              <a:rPr lang="en-US" dirty="0"/>
              <a:t>Why does it Matter?</a:t>
            </a:r>
          </a:p>
        </p:txBody>
      </p:sp>
      <p:pic>
        <p:nvPicPr>
          <p:cNvPr id="6" name="Picture Placeholder 5">
            <a:extLst>
              <a:ext uri="{FF2B5EF4-FFF2-40B4-BE49-F238E27FC236}">
                <a16:creationId xmlns:a16="http://schemas.microsoft.com/office/drawing/2014/main" id="{7DD5DC11-5BDA-994E-C72E-E3CD2A305F1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a:extLst>
              <a:ext uri="{FF2B5EF4-FFF2-40B4-BE49-F238E27FC236}">
                <a16:creationId xmlns:a16="http://schemas.microsoft.com/office/drawing/2014/main" id="{82480F99-CE5D-CA25-CD80-293ACC54910F}"/>
              </a:ext>
            </a:extLst>
          </p:cNvPr>
          <p:cNvSpPr>
            <a:spLocks noGrp="1"/>
          </p:cNvSpPr>
          <p:nvPr>
            <p:ph type="body" sz="half" idx="2"/>
          </p:nvPr>
        </p:nvSpPr>
        <p:spPr>
          <a:xfrm>
            <a:off x="839788" y="1405467"/>
            <a:ext cx="3932237" cy="5274733"/>
          </a:xfrm>
        </p:spPr>
        <p:txBody>
          <a:bodyPr>
            <a:normAutofit/>
          </a:bodyPr>
          <a:lstStyle/>
          <a:p>
            <a:endParaRPr lang="en-US" sz="2000" dirty="0"/>
          </a:p>
          <a:p>
            <a:r>
              <a:rPr lang="en-US" sz="2000" dirty="0"/>
              <a:t>A review of incidents has shown that pilots have been inadvertently applying brakes and/or undesired rudder inputs that have caused, shall we say, some unplanned events or excursions.</a:t>
            </a:r>
          </a:p>
          <a:p>
            <a:r>
              <a:rPr lang="en-US" sz="2000" dirty="0"/>
              <a:t>In the absence of evidence of mechanical failure or lack of skill or currency, seating/foot positioning seems to be the likely cause.</a:t>
            </a:r>
          </a:p>
          <a:p>
            <a:r>
              <a:rPr lang="en-US" sz="2000" dirty="0"/>
              <a:t>In 42 years as an instructor, I have noticed that this subject is often not emphasized or even ever brought up in initial or follow on training.</a:t>
            </a:r>
          </a:p>
        </p:txBody>
      </p:sp>
    </p:spTree>
    <p:extLst>
      <p:ext uri="{BB962C8B-B14F-4D97-AF65-F5344CB8AC3E}">
        <p14:creationId xmlns:p14="http://schemas.microsoft.com/office/powerpoint/2010/main" val="49697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7519-DD32-D4CA-32BB-09FC7DCDDFCA}"/>
              </a:ext>
            </a:extLst>
          </p:cNvPr>
          <p:cNvSpPr>
            <a:spLocks noGrp="1"/>
          </p:cNvSpPr>
          <p:nvPr>
            <p:ph type="title"/>
          </p:nvPr>
        </p:nvSpPr>
        <p:spPr/>
        <p:txBody>
          <a:bodyPr/>
          <a:lstStyle/>
          <a:p>
            <a:r>
              <a:rPr lang="en-US" dirty="0"/>
              <a:t>The Correct Position</a:t>
            </a:r>
          </a:p>
        </p:txBody>
      </p:sp>
      <p:pic>
        <p:nvPicPr>
          <p:cNvPr id="6" name="Picture Placeholder 5">
            <a:extLst>
              <a:ext uri="{FF2B5EF4-FFF2-40B4-BE49-F238E27FC236}">
                <a16:creationId xmlns:a16="http://schemas.microsoft.com/office/drawing/2014/main" id="{1CB4CA6F-FA99-ADD4-A032-E6047B9A2DF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p:pic>
      <p:sp>
        <p:nvSpPr>
          <p:cNvPr id="4" name="Text Placeholder 3">
            <a:extLst>
              <a:ext uri="{FF2B5EF4-FFF2-40B4-BE49-F238E27FC236}">
                <a16:creationId xmlns:a16="http://schemas.microsoft.com/office/drawing/2014/main" id="{94669557-9349-4B95-F3AD-321DA099CC23}"/>
              </a:ext>
            </a:extLst>
          </p:cNvPr>
          <p:cNvSpPr>
            <a:spLocks noGrp="1"/>
          </p:cNvSpPr>
          <p:nvPr>
            <p:ph type="body" sz="half" idx="2"/>
          </p:nvPr>
        </p:nvSpPr>
        <p:spPr/>
        <p:txBody>
          <a:bodyPr/>
          <a:lstStyle/>
          <a:p>
            <a:endParaRPr lang="en-US" sz="1600" dirty="0"/>
          </a:p>
          <a:p>
            <a:endParaRPr lang="en-US" dirty="0"/>
          </a:p>
          <a:p>
            <a:r>
              <a:rPr lang="en-US" sz="1600" dirty="0"/>
              <a:t>The correct positioning of the seat will allow maximum field of view, best position to operate controls, and help avoid unwanted inputs while providing full control movement. </a:t>
            </a:r>
          </a:p>
          <a:p>
            <a:endParaRPr lang="en-US" sz="1600" dirty="0"/>
          </a:p>
          <a:p>
            <a:r>
              <a:rPr lang="en-US" sz="1600" dirty="0"/>
              <a:t>In this case, the pilot is too low in the seat. The eyes should be 1/3-1/2 way up in the wind screen. This allows optimum field of view while providing the best depth perception. The seat should be raised or cushions added. </a:t>
            </a:r>
          </a:p>
          <a:p>
            <a:endParaRPr lang="en-US" dirty="0"/>
          </a:p>
        </p:txBody>
      </p:sp>
    </p:spTree>
    <p:extLst>
      <p:ext uri="{BB962C8B-B14F-4D97-AF65-F5344CB8AC3E}">
        <p14:creationId xmlns:p14="http://schemas.microsoft.com/office/powerpoint/2010/main" val="85000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138A-967A-C9C8-3496-C7C9E6495D07}"/>
              </a:ext>
            </a:extLst>
          </p:cNvPr>
          <p:cNvSpPr>
            <a:spLocks noGrp="1"/>
          </p:cNvSpPr>
          <p:nvPr>
            <p:ph type="title"/>
          </p:nvPr>
        </p:nvSpPr>
        <p:spPr/>
        <p:txBody>
          <a:bodyPr/>
          <a:lstStyle/>
          <a:p>
            <a:r>
              <a:rPr lang="en-US" dirty="0"/>
              <a:t>Correct Seat Height</a:t>
            </a:r>
          </a:p>
        </p:txBody>
      </p:sp>
      <p:pic>
        <p:nvPicPr>
          <p:cNvPr id="6" name="Picture Placeholder 5">
            <a:extLst>
              <a:ext uri="{FF2B5EF4-FFF2-40B4-BE49-F238E27FC236}">
                <a16:creationId xmlns:a16="http://schemas.microsoft.com/office/drawing/2014/main" id="{1E9F45D8-23C2-8EDA-578C-A55C2FCB218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p:pic>
      <p:sp>
        <p:nvSpPr>
          <p:cNvPr id="4" name="Text Placeholder 3">
            <a:extLst>
              <a:ext uri="{FF2B5EF4-FFF2-40B4-BE49-F238E27FC236}">
                <a16:creationId xmlns:a16="http://schemas.microsoft.com/office/drawing/2014/main" id="{1E7B3F99-D76D-6B03-1975-A6CA94E8E605}"/>
              </a:ext>
            </a:extLst>
          </p:cNvPr>
          <p:cNvSpPr>
            <a:spLocks noGrp="1"/>
          </p:cNvSpPr>
          <p:nvPr>
            <p:ph type="body" sz="half" idx="2"/>
          </p:nvPr>
        </p:nvSpPr>
        <p:spPr/>
        <p:txBody>
          <a:bodyPr>
            <a:normAutofit/>
          </a:bodyPr>
          <a:lstStyle/>
          <a:p>
            <a:endParaRPr lang="en-US" sz="2000" dirty="0"/>
          </a:p>
          <a:p>
            <a:r>
              <a:rPr lang="en-US" sz="2000" dirty="0"/>
              <a:t>In this picture, the pilot is situated at the optimum height. For the Cessnas, the eyes should end up just below (perhaps 1 inch ) the top of the side window frame. There is no need to be lower due to the wing restricting vision upward. </a:t>
            </a:r>
          </a:p>
          <a:p>
            <a:r>
              <a:rPr lang="en-US" sz="2000" dirty="0"/>
              <a:t>The pilot is high enough to have good forward visibility and depth perception.</a:t>
            </a:r>
          </a:p>
        </p:txBody>
      </p:sp>
    </p:spTree>
    <p:extLst>
      <p:ext uri="{BB962C8B-B14F-4D97-AF65-F5344CB8AC3E}">
        <p14:creationId xmlns:p14="http://schemas.microsoft.com/office/powerpoint/2010/main" val="140789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45B4-E1C6-DD13-D1D5-2739B4F29E8E}"/>
              </a:ext>
            </a:extLst>
          </p:cNvPr>
          <p:cNvSpPr>
            <a:spLocks noGrp="1"/>
          </p:cNvSpPr>
          <p:nvPr>
            <p:ph type="title"/>
          </p:nvPr>
        </p:nvSpPr>
        <p:spPr>
          <a:xfrm>
            <a:off x="839788" y="457200"/>
            <a:ext cx="3932237" cy="968928"/>
          </a:xfrm>
        </p:spPr>
        <p:txBody>
          <a:bodyPr/>
          <a:lstStyle/>
          <a:p>
            <a:r>
              <a:rPr lang="en-US" dirty="0"/>
              <a:t>Seat Track Position</a:t>
            </a:r>
          </a:p>
        </p:txBody>
      </p:sp>
      <p:pic>
        <p:nvPicPr>
          <p:cNvPr id="6" name="Picture Placeholder 5">
            <a:extLst>
              <a:ext uri="{FF2B5EF4-FFF2-40B4-BE49-F238E27FC236}">
                <a16:creationId xmlns:a16="http://schemas.microsoft.com/office/drawing/2014/main" id="{62E8AC64-D83B-2E1D-E54E-2260FA47B6C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a:xfrm>
            <a:off x="5180013" y="992188"/>
            <a:ext cx="6172200" cy="4873625"/>
          </a:xfrm>
        </p:spPr>
      </p:pic>
      <p:sp>
        <p:nvSpPr>
          <p:cNvPr id="4" name="Text Placeholder 3">
            <a:extLst>
              <a:ext uri="{FF2B5EF4-FFF2-40B4-BE49-F238E27FC236}">
                <a16:creationId xmlns:a16="http://schemas.microsoft.com/office/drawing/2014/main" id="{31619AB3-E45A-79DC-BAC5-B07ECDA6A72C}"/>
              </a:ext>
            </a:extLst>
          </p:cNvPr>
          <p:cNvSpPr>
            <a:spLocks noGrp="1"/>
          </p:cNvSpPr>
          <p:nvPr>
            <p:ph type="body" sz="half" idx="2"/>
          </p:nvPr>
        </p:nvSpPr>
        <p:spPr>
          <a:xfrm>
            <a:off x="839788" y="1350628"/>
            <a:ext cx="3932237" cy="4518360"/>
          </a:xfrm>
        </p:spPr>
        <p:txBody>
          <a:bodyPr/>
          <a:lstStyle/>
          <a:p>
            <a:endParaRPr lang="en-US" dirty="0"/>
          </a:p>
          <a:p>
            <a:r>
              <a:rPr lang="en-US" sz="2000" dirty="0"/>
              <a:t>The seat should be positioned close enough to the rudders to allow full travel without stretching but not so close as to have the feet jammed up against the pedals. </a:t>
            </a:r>
          </a:p>
          <a:p>
            <a:r>
              <a:rPr lang="en-US" sz="2000" dirty="0"/>
              <a:t>Too far away and the risk is not getting full travel as well as potential unintentional brake application. </a:t>
            </a:r>
          </a:p>
          <a:p>
            <a:r>
              <a:rPr lang="en-US" sz="2000" dirty="0"/>
              <a:t>Too near and it is easy to over control the pedals or apply brakes.</a:t>
            </a:r>
          </a:p>
          <a:p>
            <a:r>
              <a:rPr lang="en-US" sz="2000" dirty="0"/>
              <a:t>As seen here, the knees should be bent about 45 to 60 degrees</a:t>
            </a:r>
          </a:p>
        </p:txBody>
      </p:sp>
    </p:spTree>
    <p:extLst>
      <p:ext uri="{BB962C8B-B14F-4D97-AF65-F5344CB8AC3E}">
        <p14:creationId xmlns:p14="http://schemas.microsoft.com/office/powerpoint/2010/main" val="418216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4EA6-8A5A-86E4-6EF7-317B03B40811}"/>
              </a:ext>
            </a:extLst>
          </p:cNvPr>
          <p:cNvSpPr>
            <a:spLocks noGrp="1"/>
          </p:cNvSpPr>
          <p:nvPr>
            <p:ph type="title"/>
          </p:nvPr>
        </p:nvSpPr>
        <p:spPr/>
        <p:txBody>
          <a:bodyPr/>
          <a:lstStyle/>
          <a:p>
            <a:r>
              <a:rPr lang="en-US" dirty="0"/>
              <a:t>Seat Track Positions</a:t>
            </a:r>
          </a:p>
        </p:txBody>
      </p:sp>
      <p:sp>
        <p:nvSpPr>
          <p:cNvPr id="3" name="Text Placeholder 2">
            <a:extLst>
              <a:ext uri="{FF2B5EF4-FFF2-40B4-BE49-F238E27FC236}">
                <a16:creationId xmlns:a16="http://schemas.microsoft.com/office/drawing/2014/main" id="{6434F82D-1119-6951-F4F2-1AC5BE48CCFF}"/>
              </a:ext>
            </a:extLst>
          </p:cNvPr>
          <p:cNvSpPr>
            <a:spLocks noGrp="1"/>
          </p:cNvSpPr>
          <p:nvPr>
            <p:ph type="body" idx="1"/>
          </p:nvPr>
        </p:nvSpPr>
        <p:spPr/>
        <p:txBody>
          <a:bodyPr>
            <a:normAutofit lnSpcReduction="10000"/>
          </a:bodyPr>
          <a:lstStyle/>
          <a:p>
            <a:r>
              <a:rPr lang="en-US" dirty="0"/>
              <a:t>Too close to the rudder pedals</a:t>
            </a:r>
          </a:p>
          <a:p>
            <a:r>
              <a:rPr lang="en-US" dirty="0"/>
              <a:t>Knees bent &gt;45 degrees</a:t>
            </a:r>
          </a:p>
        </p:txBody>
      </p:sp>
      <p:pic>
        <p:nvPicPr>
          <p:cNvPr id="10" name="Content Placeholder 9">
            <a:extLst>
              <a:ext uri="{FF2B5EF4-FFF2-40B4-BE49-F238E27FC236}">
                <a16:creationId xmlns:a16="http://schemas.microsoft.com/office/drawing/2014/main" id="{EAA488AB-3A5A-2C04-C9A5-46D6CA35F7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2289" y="2505075"/>
            <a:ext cx="4912784" cy="3684588"/>
          </a:xfrm>
        </p:spPr>
      </p:pic>
      <p:sp>
        <p:nvSpPr>
          <p:cNvPr id="5" name="Text Placeholder 4">
            <a:extLst>
              <a:ext uri="{FF2B5EF4-FFF2-40B4-BE49-F238E27FC236}">
                <a16:creationId xmlns:a16="http://schemas.microsoft.com/office/drawing/2014/main" id="{D090C4E5-8EA0-9029-0FBF-F4B9130F01B8}"/>
              </a:ext>
            </a:extLst>
          </p:cNvPr>
          <p:cNvSpPr>
            <a:spLocks noGrp="1"/>
          </p:cNvSpPr>
          <p:nvPr>
            <p:ph type="body" sz="quarter" idx="3"/>
          </p:nvPr>
        </p:nvSpPr>
        <p:spPr/>
        <p:txBody>
          <a:bodyPr>
            <a:normAutofit lnSpcReduction="10000"/>
          </a:bodyPr>
          <a:lstStyle/>
          <a:p>
            <a:r>
              <a:rPr lang="en-US" dirty="0"/>
              <a:t>Too far back from the rudder pedals</a:t>
            </a:r>
          </a:p>
          <a:p>
            <a:r>
              <a:rPr lang="en-US" dirty="0"/>
              <a:t>Knees bent &lt;45 degrees</a:t>
            </a:r>
          </a:p>
        </p:txBody>
      </p:sp>
      <p:pic>
        <p:nvPicPr>
          <p:cNvPr id="8" name="Content Placeholder 7">
            <a:extLst>
              <a:ext uri="{FF2B5EF4-FFF2-40B4-BE49-F238E27FC236}">
                <a16:creationId xmlns:a16="http://schemas.microsoft.com/office/drawing/2014/main" id="{125920A8-E29E-47CC-4B38-1DC8DD599D94}"/>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07402" y="2505075"/>
            <a:ext cx="4912784" cy="3684588"/>
          </a:xfrm>
        </p:spPr>
      </p:pic>
    </p:spTree>
    <p:extLst>
      <p:ext uri="{BB962C8B-B14F-4D97-AF65-F5344CB8AC3E}">
        <p14:creationId xmlns:p14="http://schemas.microsoft.com/office/powerpoint/2010/main" val="402737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507-E325-980C-9D13-60C0CD572308}"/>
              </a:ext>
            </a:extLst>
          </p:cNvPr>
          <p:cNvSpPr>
            <a:spLocks noGrp="1"/>
          </p:cNvSpPr>
          <p:nvPr>
            <p:ph type="title"/>
          </p:nvPr>
        </p:nvSpPr>
        <p:spPr/>
        <p:txBody>
          <a:bodyPr/>
          <a:lstStyle/>
          <a:p>
            <a:r>
              <a:rPr lang="en-US" dirty="0"/>
              <a:t>The foot rest</a:t>
            </a:r>
          </a:p>
        </p:txBody>
      </p:sp>
      <p:sp>
        <p:nvSpPr>
          <p:cNvPr id="4" name="Text Placeholder 3">
            <a:extLst>
              <a:ext uri="{FF2B5EF4-FFF2-40B4-BE49-F238E27FC236}">
                <a16:creationId xmlns:a16="http://schemas.microsoft.com/office/drawing/2014/main" id="{B7164B6B-2046-2457-0F2E-09E72AE80642}"/>
              </a:ext>
            </a:extLst>
          </p:cNvPr>
          <p:cNvSpPr>
            <a:spLocks noGrp="1"/>
          </p:cNvSpPr>
          <p:nvPr>
            <p:ph type="body" sz="half" idx="2"/>
          </p:nvPr>
        </p:nvSpPr>
        <p:spPr>
          <a:xfrm>
            <a:off x="839788" y="2057400"/>
            <a:ext cx="3932237" cy="4343400"/>
          </a:xfrm>
        </p:spPr>
        <p:txBody>
          <a:bodyPr>
            <a:normAutofit/>
          </a:bodyPr>
          <a:lstStyle/>
          <a:p>
            <a:endParaRPr lang="en-US" sz="2000" dirty="0"/>
          </a:p>
          <a:p>
            <a:r>
              <a:rPr lang="en-US" sz="2000" dirty="0"/>
              <a:t>The normal position of the foot on the rudder pedals is heels on the floor with toes or ball of foot on bottom of pedal.</a:t>
            </a:r>
          </a:p>
          <a:p>
            <a:r>
              <a:rPr lang="en-US" sz="2000" dirty="0"/>
              <a:t>Only raise feet up to actually actuate the brakes. Failure to do this leads to dragging brakes and less ability to use rudder correctly. </a:t>
            </a:r>
          </a:p>
          <a:p>
            <a:r>
              <a:rPr lang="en-US" sz="2000" dirty="0"/>
              <a:t>If the foot is too high, one must overcome the inertia of the entire leg to move the pedal vs just the toes.</a:t>
            </a:r>
          </a:p>
        </p:txBody>
      </p:sp>
      <p:pic>
        <p:nvPicPr>
          <p:cNvPr id="10" name="Picture Placeholder 9">
            <a:extLst>
              <a:ext uri="{FF2B5EF4-FFF2-40B4-BE49-F238E27FC236}">
                <a16:creationId xmlns:a16="http://schemas.microsoft.com/office/drawing/2014/main" id="{6702BA23-0885-46CF-36B3-1456938B16B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562400" y="1838132"/>
            <a:ext cx="7482565" cy="3069770"/>
          </a:xfrm>
        </p:spPr>
      </p:pic>
    </p:spTree>
    <p:extLst>
      <p:ext uri="{BB962C8B-B14F-4D97-AF65-F5344CB8AC3E}">
        <p14:creationId xmlns:p14="http://schemas.microsoft.com/office/powerpoint/2010/main" val="57192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3E88-4106-4232-6618-5F5C7B2EAC3A}"/>
              </a:ext>
            </a:extLst>
          </p:cNvPr>
          <p:cNvSpPr>
            <a:spLocks noGrp="1"/>
          </p:cNvSpPr>
          <p:nvPr>
            <p:ph type="title"/>
          </p:nvPr>
        </p:nvSpPr>
        <p:spPr/>
        <p:txBody>
          <a:bodyPr/>
          <a:lstStyle/>
          <a:p>
            <a:r>
              <a:rPr lang="en-US" dirty="0"/>
              <a:t>Taxi and In Flight vs Applying Brakes</a:t>
            </a:r>
          </a:p>
        </p:txBody>
      </p:sp>
      <p:sp>
        <p:nvSpPr>
          <p:cNvPr id="3" name="Text Placeholder 2">
            <a:extLst>
              <a:ext uri="{FF2B5EF4-FFF2-40B4-BE49-F238E27FC236}">
                <a16:creationId xmlns:a16="http://schemas.microsoft.com/office/drawing/2014/main" id="{B0DA6E7C-8253-FCD6-5CB6-AB6AADDF7796}"/>
              </a:ext>
            </a:extLst>
          </p:cNvPr>
          <p:cNvSpPr>
            <a:spLocks noGrp="1"/>
          </p:cNvSpPr>
          <p:nvPr>
            <p:ph type="body" idx="1"/>
          </p:nvPr>
        </p:nvSpPr>
        <p:spPr/>
        <p:txBody>
          <a:bodyPr>
            <a:normAutofit fontScale="62500" lnSpcReduction="20000"/>
          </a:bodyPr>
          <a:lstStyle/>
          <a:p>
            <a:r>
              <a:rPr lang="en-US" dirty="0"/>
              <a:t>Proper foot position in flight and during taxi-use throttle for speed control during taxi. Use brakes to tighten turns, stop, control weather vane, (seat shown too far forward)</a:t>
            </a:r>
          </a:p>
        </p:txBody>
      </p:sp>
      <p:pic>
        <p:nvPicPr>
          <p:cNvPr id="10" name="Content Placeholder 9">
            <a:extLst>
              <a:ext uri="{FF2B5EF4-FFF2-40B4-BE49-F238E27FC236}">
                <a16:creationId xmlns:a16="http://schemas.microsoft.com/office/drawing/2014/main" id="{A06C137F-2F37-8338-2664-177F90A15E3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2289" y="2505075"/>
            <a:ext cx="4912784" cy="3684588"/>
          </a:xfrm>
        </p:spPr>
      </p:pic>
      <p:sp>
        <p:nvSpPr>
          <p:cNvPr id="5" name="Text Placeholder 4">
            <a:extLst>
              <a:ext uri="{FF2B5EF4-FFF2-40B4-BE49-F238E27FC236}">
                <a16:creationId xmlns:a16="http://schemas.microsoft.com/office/drawing/2014/main" id="{EE6309E6-5C2C-D114-5237-A41CF766127C}"/>
              </a:ext>
            </a:extLst>
          </p:cNvPr>
          <p:cNvSpPr>
            <a:spLocks noGrp="1"/>
          </p:cNvSpPr>
          <p:nvPr>
            <p:ph type="body" sz="quarter" idx="3"/>
          </p:nvPr>
        </p:nvSpPr>
        <p:spPr/>
        <p:txBody>
          <a:bodyPr>
            <a:normAutofit fontScale="62500" lnSpcReduction="20000"/>
          </a:bodyPr>
          <a:lstStyle/>
          <a:p>
            <a:r>
              <a:rPr lang="en-US" dirty="0"/>
              <a:t>Foot position during application of brakes</a:t>
            </a:r>
          </a:p>
          <a:p>
            <a:r>
              <a:rPr lang="en-US" dirty="0"/>
              <a:t>On landing, use brakes as you approach taxi speed unless absolutely required due to field length</a:t>
            </a:r>
          </a:p>
        </p:txBody>
      </p:sp>
      <p:pic>
        <p:nvPicPr>
          <p:cNvPr id="8" name="Content Placeholder 7">
            <a:extLst>
              <a:ext uri="{FF2B5EF4-FFF2-40B4-BE49-F238E27FC236}">
                <a16:creationId xmlns:a16="http://schemas.microsoft.com/office/drawing/2014/main" id="{484DA0CC-36C4-D8C4-3B0B-65BD1A57B21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07402" y="2505075"/>
            <a:ext cx="4912784" cy="3684588"/>
          </a:xfrm>
        </p:spPr>
      </p:pic>
    </p:spTree>
    <p:extLst>
      <p:ext uri="{BB962C8B-B14F-4D97-AF65-F5344CB8AC3E}">
        <p14:creationId xmlns:p14="http://schemas.microsoft.com/office/powerpoint/2010/main" val="85609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24C0-B725-1730-7C78-6C944F878337}"/>
              </a:ext>
            </a:extLst>
          </p:cNvPr>
          <p:cNvSpPr>
            <a:spLocks noGrp="1"/>
          </p:cNvSpPr>
          <p:nvPr>
            <p:ph type="title"/>
          </p:nvPr>
        </p:nvSpPr>
        <p:spPr/>
        <p:txBody>
          <a:bodyPr/>
          <a:lstStyle/>
          <a:p>
            <a:r>
              <a:rPr lang="en-US" dirty="0"/>
              <a:t>Take aways</a:t>
            </a:r>
            <a:br>
              <a:rPr lang="en-US" dirty="0"/>
            </a:br>
            <a:endParaRPr lang="en-US" dirty="0"/>
          </a:p>
        </p:txBody>
      </p:sp>
      <p:pic>
        <p:nvPicPr>
          <p:cNvPr id="6" name="Content Placeholder 5">
            <a:extLst>
              <a:ext uri="{FF2B5EF4-FFF2-40B4-BE49-F238E27FC236}">
                <a16:creationId xmlns:a16="http://schemas.microsoft.com/office/drawing/2014/main" id="{3660075C-BB0C-8AF9-52E5-B3D21C0D76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7911" y="220405"/>
            <a:ext cx="3665989" cy="6520135"/>
          </a:xfrm>
        </p:spPr>
      </p:pic>
      <p:sp>
        <p:nvSpPr>
          <p:cNvPr id="4" name="Text Placeholder 3">
            <a:extLst>
              <a:ext uri="{FF2B5EF4-FFF2-40B4-BE49-F238E27FC236}">
                <a16:creationId xmlns:a16="http://schemas.microsoft.com/office/drawing/2014/main" id="{14959317-C542-0165-0B74-EEB43AF73CB8}"/>
              </a:ext>
            </a:extLst>
          </p:cNvPr>
          <p:cNvSpPr>
            <a:spLocks noGrp="1"/>
          </p:cNvSpPr>
          <p:nvPr>
            <p:ph type="body" sz="half" idx="2"/>
          </p:nvPr>
        </p:nvSpPr>
        <p:spPr/>
        <p:txBody>
          <a:bodyPr>
            <a:normAutofit/>
          </a:bodyPr>
          <a:lstStyle/>
          <a:p>
            <a:r>
              <a:rPr lang="en-US" sz="2000" dirty="0"/>
              <a:t>Proper seat positioning allows:</a:t>
            </a:r>
          </a:p>
          <a:p>
            <a:pPr marL="457200" indent="-457200">
              <a:buAutoNum type="arabicPeriod"/>
            </a:pPr>
            <a:r>
              <a:rPr lang="en-US" sz="2000" dirty="0"/>
              <a:t>Best field of view</a:t>
            </a:r>
          </a:p>
          <a:p>
            <a:pPr marL="457200" indent="-457200">
              <a:buAutoNum type="arabicPeriod"/>
            </a:pPr>
            <a:r>
              <a:rPr lang="en-US" sz="2000" dirty="0"/>
              <a:t> Full movement of controls</a:t>
            </a:r>
          </a:p>
          <a:p>
            <a:pPr marL="457200" indent="-457200">
              <a:buAutoNum type="arabicPeriod"/>
            </a:pPr>
            <a:r>
              <a:rPr lang="en-US" sz="2000" dirty="0"/>
              <a:t>Lower chance of inadvertent or </a:t>
            </a:r>
          </a:p>
          <a:p>
            <a:r>
              <a:rPr lang="en-US" sz="2000" dirty="0"/>
              <a:t>        excessive movement of control</a:t>
            </a:r>
          </a:p>
          <a:p>
            <a:r>
              <a:rPr lang="en-US" sz="2000" dirty="0"/>
              <a:t>Proper foot Positioning allows:</a:t>
            </a:r>
          </a:p>
          <a:p>
            <a:pPr marL="457200" indent="-457200">
              <a:buAutoNum type="arabicPeriod"/>
            </a:pPr>
            <a:r>
              <a:rPr lang="en-US" sz="2000" dirty="0"/>
              <a:t>Full rudder movement</a:t>
            </a:r>
          </a:p>
          <a:p>
            <a:pPr marL="457200" indent="-457200">
              <a:buAutoNum type="arabicPeriod"/>
            </a:pPr>
            <a:r>
              <a:rPr lang="en-US" sz="2000" dirty="0"/>
              <a:t>Prevents inadvertent brake application during takeoff and landings</a:t>
            </a:r>
          </a:p>
        </p:txBody>
      </p:sp>
    </p:spTree>
    <p:extLst>
      <p:ext uri="{BB962C8B-B14F-4D97-AF65-F5344CB8AC3E}">
        <p14:creationId xmlns:p14="http://schemas.microsoft.com/office/powerpoint/2010/main" val="2451342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973</Words>
  <Application>Microsoft Office PowerPoint</Application>
  <PresentationFormat>Widescreen</PresentationFormat>
  <Paragraphs>72</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 of Position</vt:lpstr>
      <vt:lpstr>Why does it Matter?</vt:lpstr>
      <vt:lpstr>The Correct Position</vt:lpstr>
      <vt:lpstr>Correct Seat Height</vt:lpstr>
      <vt:lpstr>Seat Track Position</vt:lpstr>
      <vt:lpstr>Seat Track Positions</vt:lpstr>
      <vt:lpstr>The foot rest</vt:lpstr>
      <vt:lpstr>Taxi and In Flight vs Applying Brakes</vt:lpstr>
      <vt:lpstr>Take aways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Position</dc:title>
  <dc:creator>Sean Neal</dc:creator>
  <cp:lastModifiedBy>Sean Neal</cp:lastModifiedBy>
  <cp:revision>8</cp:revision>
  <dcterms:created xsi:type="dcterms:W3CDTF">2022-10-20T02:18:12Z</dcterms:created>
  <dcterms:modified xsi:type="dcterms:W3CDTF">2022-12-23T11:33:02Z</dcterms:modified>
</cp:coreProperties>
</file>