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Lst>
  <p:notesMasterIdLst>
    <p:notesMasterId r:id="rId34"/>
  </p:notesMasterIdLst>
  <p:sldIdLst>
    <p:sldId id="256" r:id="rId3"/>
    <p:sldId id="261" r:id="rId4"/>
    <p:sldId id="263" r:id="rId5"/>
    <p:sldId id="257" r:id="rId6"/>
    <p:sldId id="294" r:id="rId7"/>
    <p:sldId id="258" r:id="rId8"/>
    <p:sldId id="266" r:id="rId9"/>
    <p:sldId id="268" r:id="rId10"/>
    <p:sldId id="286" r:id="rId11"/>
    <p:sldId id="267" r:id="rId12"/>
    <p:sldId id="287" r:id="rId13"/>
    <p:sldId id="289" r:id="rId14"/>
    <p:sldId id="288" r:id="rId15"/>
    <p:sldId id="269" r:id="rId16"/>
    <p:sldId id="270" r:id="rId17"/>
    <p:sldId id="271" r:id="rId18"/>
    <p:sldId id="272" r:id="rId19"/>
    <p:sldId id="273" r:id="rId20"/>
    <p:sldId id="275" r:id="rId21"/>
    <p:sldId id="276" r:id="rId22"/>
    <p:sldId id="280" r:id="rId23"/>
    <p:sldId id="281" r:id="rId24"/>
    <p:sldId id="282" r:id="rId25"/>
    <p:sldId id="283" r:id="rId26"/>
    <p:sldId id="284" r:id="rId27"/>
    <p:sldId id="285" r:id="rId28"/>
    <p:sldId id="290" r:id="rId29"/>
    <p:sldId id="291" r:id="rId30"/>
    <p:sldId id="292" r:id="rId31"/>
    <p:sldId id="293" r:id="rId32"/>
    <p:sldId id="27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varScale="1">
        <p:scale>
          <a:sx n="73" d="100"/>
          <a:sy n="73" d="100"/>
        </p:scale>
        <p:origin x="720" y="78"/>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2424-5E39-4E80-B562-921EB26203D5}" type="datetimeFigureOut">
              <a:rPr lang="en-US" smtClean="0"/>
              <a:t>4/11/2022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83848-D4BE-4C2F-B944-00CC1F8A813F}" type="slidenum">
              <a:rPr lang="en-US" smtClean="0"/>
              <a:t>‹#›</a:t>
            </a:fld>
            <a:endParaRPr lang="en-US"/>
          </a:p>
        </p:txBody>
      </p:sp>
    </p:spTree>
    <p:extLst>
      <p:ext uri="{BB962C8B-B14F-4D97-AF65-F5344CB8AC3E}">
        <p14:creationId xmlns:p14="http://schemas.microsoft.com/office/powerpoint/2010/main" val="352402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9A34FF-2A1D-4945-9A9C-C2F74CA77876}"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300" y="185184"/>
            <a:ext cx="990600" cy="990600"/>
          </a:xfrm>
          <a:prstGeom prst="rect">
            <a:avLst/>
          </a:prstGeom>
        </p:spPr>
      </p:pic>
      <p:pic>
        <p:nvPicPr>
          <p:cNvPr id="8" name="Picture 7"/>
          <p:cNvPicPr>
            <a:picLocks noChangeAspect="1"/>
          </p:cNvPicPr>
          <p:nvPr userDrawn="1"/>
        </p:nvPicPr>
        <p:blipFill>
          <a:blip r:embed="rId3"/>
          <a:stretch>
            <a:fillRect/>
          </a:stretch>
        </p:blipFill>
        <p:spPr>
          <a:xfrm>
            <a:off x="291092" y="242847"/>
            <a:ext cx="1048908" cy="1048908"/>
          </a:xfrm>
          <a:prstGeom prst="rect">
            <a:avLst/>
          </a:prstGeom>
        </p:spPr>
      </p:pic>
    </p:spTree>
    <p:extLst>
      <p:ext uri="{BB962C8B-B14F-4D97-AF65-F5344CB8AC3E}">
        <p14:creationId xmlns:p14="http://schemas.microsoft.com/office/powerpoint/2010/main" val="4078861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0B6D200-F7FE-463D-9E48-62CEBDDF502D}"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2247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6421EE-D663-4DA8-9109-A19471741618}"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97090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794A59-6DCB-40F1-B2B2-E0D0B13AF109}"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04749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A34FF-2A1D-4945-9A9C-C2F74CA77876}" type="slidenum">
              <a:rPr lang="en-US" altLang="en-US"/>
              <a:pPr>
                <a:defRPr/>
              </a:pPr>
              <a:t>‹#›</a:t>
            </a:fld>
            <a:endParaRPr lang="en-US" altLang="en-US"/>
          </a:p>
        </p:txBody>
      </p:sp>
    </p:spTree>
    <p:extLst>
      <p:ext uri="{BB962C8B-B14F-4D97-AF65-F5344CB8AC3E}">
        <p14:creationId xmlns:p14="http://schemas.microsoft.com/office/powerpoint/2010/main" val="37789780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181272-9FA5-4590-83C8-49FAD931208D}" type="slidenum">
              <a:rPr lang="en-US" altLang="en-US"/>
              <a:pPr>
                <a:defRPr/>
              </a:pPr>
              <a:t>‹#›</a:t>
            </a:fld>
            <a:endParaRPr lang="en-US" altLang="en-US"/>
          </a:p>
        </p:txBody>
      </p:sp>
    </p:spTree>
    <p:extLst>
      <p:ext uri="{BB962C8B-B14F-4D97-AF65-F5344CB8AC3E}">
        <p14:creationId xmlns:p14="http://schemas.microsoft.com/office/powerpoint/2010/main" val="157164574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3E631C-BA0F-4B7D-B70F-05036CC77070}" type="slidenum">
              <a:rPr lang="en-US" altLang="en-US"/>
              <a:pPr>
                <a:defRPr/>
              </a:pPr>
              <a:t>‹#›</a:t>
            </a:fld>
            <a:endParaRPr lang="en-US" altLang="en-US"/>
          </a:p>
        </p:txBody>
      </p:sp>
    </p:spTree>
    <p:extLst>
      <p:ext uri="{BB962C8B-B14F-4D97-AF65-F5344CB8AC3E}">
        <p14:creationId xmlns:p14="http://schemas.microsoft.com/office/powerpoint/2010/main" val="4821133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BD7259-AEE1-4620-85B3-6A991204CF32}" type="slidenum">
              <a:rPr lang="en-US" altLang="en-US"/>
              <a:pPr>
                <a:defRPr/>
              </a:pPr>
              <a:t>‹#›</a:t>
            </a:fld>
            <a:endParaRPr lang="en-US" altLang="en-US"/>
          </a:p>
        </p:txBody>
      </p:sp>
    </p:spTree>
    <p:extLst>
      <p:ext uri="{BB962C8B-B14F-4D97-AF65-F5344CB8AC3E}">
        <p14:creationId xmlns:p14="http://schemas.microsoft.com/office/powerpoint/2010/main" val="20960957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8D54E2-90FC-4F6E-BAFA-DE149CA4E5B8}" type="slidenum">
              <a:rPr lang="en-US" altLang="en-US"/>
              <a:pPr>
                <a:defRPr/>
              </a:pPr>
              <a:t>‹#›</a:t>
            </a:fld>
            <a:endParaRPr lang="en-US" altLang="en-US"/>
          </a:p>
        </p:txBody>
      </p:sp>
    </p:spTree>
    <p:extLst>
      <p:ext uri="{BB962C8B-B14F-4D97-AF65-F5344CB8AC3E}">
        <p14:creationId xmlns:p14="http://schemas.microsoft.com/office/powerpoint/2010/main" val="312162924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D4E830D-3DCA-413C-A1AD-3D994F27865E}" type="slidenum">
              <a:rPr lang="en-US" altLang="en-US"/>
              <a:pPr>
                <a:defRPr/>
              </a:pPr>
              <a:t>‹#›</a:t>
            </a:fld>
            <a:endParaRPr lang="en-US" altLang="en-US"/>
          </a:p>
        </p:txBody>
      </p:sp>
    </p:spTree>
    <p:extLst>
      <p:ext uri="{BB962C8B-B14F-4D97-AF65-F5344CB8AC3E}">
        <p14:creationId xmlns:p14="http://schemas.microsoft.com/office/powerpoint/2010/main" val="22061864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6EDB60-AEC7-4234-9F74-136A355A968D}" type="slidenum">
              <a:rPr lang="en-US" altLang="en-US"/>
              <a:pPr>
                <a:defRPr/>
              </a:pPr>
              <a:t>‹#›</a:t>
            </a:fld>
            <a:endParaRPr lang="en-US" altLang="en-US"/>
          </a:p>
        </p:txBody>
      </p:sp>
    </p:spTree>
    <p:extLst>
      <p:ext uri="{BB962C8B-B14F-4D97-AF65-F5344CB8AC3E}">
        <p14:creationId xmlns:p14="http://schemas.microsoft.com/office/powerpoint/2010/main" val="325686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5181272-9FA5-4590-83C8-49FAD931208D}"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1403272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DC5FBB-7DBB-4349-B212-5B4F4A3E8C0C}" type="slidenum">
              <a:rPr lang="en-US" altLang="en-US"/>
              <a:pPr>
                <a:defRPr/>
              </a:pPr>
              <a:t>‹#›</a:t>
            </a:fld>
            <a:endParaRPr lang="en-US" altLang="en-US"/>
          </a:p>
        </p:txBody>
      </p:sp>
    </p:spTree>
    <p:extLst>
      <p:ext uri="{BB962C8B-B14F-4D97-AF65-F5344CB8AC3E}">
        <p14:creationId xmlns:p14="http://schemas.microsoft.com/office/powerpoint/2010/main" val="93240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77DB2F-0C92-43C5-9B26-06EA20570C9B}" type="slidenum">
              <a:rPr lang="en-US" altLang="en-US"/>
              <a:pPr>
                <a:defRPr/>
              </a:pPr>
              <a:t>‹#›</a:t>
            </a:fld>
            <a:endParaRPr lang="en-US" altLang="en-US"/>
          </a:p>
        </p:txBody>
      </p:sp>
    </p:spTree>
    <p:extLst>
      <p:ext uri="{BB962C8B-B14F-4D97-AF65-F5344CB8AC3E}">
        <p14:creationId xmlns:p14="http://schemas.microsoft.com/office/powerpoint/2010/main" val="177489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B6D200-F7FE-463D-9E48-62CEBDDF502D}" type="slidenum">
              <a:rPr lang="en-US" altLang="en-US"/>
              <a:pPr>
                <a:defRPr/>
              </a:pPr>
              <a:t>‹#›</a:t>
            </a:fld>
            <a:endParaRPr lang="en-US" altLang="en-US"/>
          </a:p>
        </p:txBody>
      </p:sp>
    </p:spTree>
    <p:extLst>
      <p:ext uri="{BB962C8B-B14F-4D97-AF65-F5344CB8AC3E}">
        <p14:creationId xmlns:p14="http://schemas.microsoft.com/office/powerpoint/2010/main" val="3428746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6421EE-D663-4DA8-9109-A19471741618}" type="slidenum">
              <a:rPr lang="en-US" altLang="en-US"/>
              <a:pPr>
                <a:defRPr/>
              </a:pPr>
              <a:t>‹#›</a:t>
            </a:fld>
            <a:endParaRPr lang="en-US" altLang="en-US"/>
          </a:p>
        </p:txBody>
      </p:sp>
    </p:spTree>
    <p:extLst>
      <p:ext uri="{BB962C8B-B14F-4D97-AF65-F5344CB8AC3E}">
        <p14:creationId xmlns:p14="http://schemas.microsoft.com/office/powerpoint/2010/main" val="2948092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794A59-6DCB-40F1-B2B2-E0D0B13AF109}" type="slidenum">
              <a:rPr lang="en-US" altLang="en-US"/>
              <a:pPr>
                <a:defRPr/>
              </a:pPr>
              <a:t>‹#›</a:t>
            </a:fld>
            <a:endParaRPr lang="en-US" altLang="en-US"/>
          </a:p>
        </p:txBody>
      </p:sp>
    </p:spTree>
    <p:extLst>
      <p:ext uri="{BB962C8B-B14F-4D97-AF65-F5344CB8AC3E}">
        <p14:creationId xmlns:p14="http://schemas.microsoft.com/office/powerpoint/2010/main" val="201030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3E631C-BA0F-4B7D-B70F-05036CC77070}"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810815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BD7259-AEE1-4620-85B3-6A991204CF32}"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0548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18D54E2-90FC-4F6E-BAFA-DE149CA4E5B8}"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718463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D4E830D-3DCA-413C-A1AD-3D994F27865E}"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781581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F6EDB60-AEC7-4234-9F74-136A355A968D}"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3714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C5FBB-7DBB-4349-B212-5B4F4A3E8C0C}"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6823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E77DB2F-0C92-43C5-9B26-06EA20570C9B}"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391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C8DCEB8-880F-4B7C-94F0-FFC52A395331}" type="slidenum">
              <a:rPr kumimoji="0" lang="en-US" altLang="en-US"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1032" name="Rectangle 8"/>
          <p:cNvSpPr>
            <a:spLocks noChangeArrowheads="1"/>
          </p:cNvSpPr>
          <p:nvPr userDrawn="1"/>
        </p:nvSpPr>
        <p:spPr bwMode="auto">
          <a:xfrm>
            <a:off x="0" y="6248400"/>
            <a:ext cx="12192000" cy="609600"/>
          </a:xfrm>
          <a:prstGeom prst="rect">
            <a:avLst/>
          </a:prstGeom>
          <a:solidFill>
            <a:srgbClr val="00004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43051" name="Text Box 11"/>
          <p:cNvSpPr txBox="1">
            <a:spLocks noChangeArrowheads="1"/>
          </p:cNvSpPr>
          <p:nvPr userDrawn="1"/>
        </p:nvSpPr>
        <p:spPr bwMode="auto">
          <a:xfrm>
            <a:off x="609600" y="6400801"/>
            <a:ext cx="3454400" cy="214313"/>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charset="0"/>
                <a:ea typeface="+mn-ea"/>
                <a:cs typeface="+mn-cs"/>
              </a:rPr>
              <a:t>Flight Release Officer Training 2022 – NY Wing</a:t>
            </a:r>
            <a:endParaRPr kumimoji="0" lang="en-US" sz="800" b="0" i="0" u="none" strike="noStrike" kern="1200" cap="none" spc="0" normalizeH="0" baseline="0" noProof="0" dirty="0" smtClean="0">
              <a:ln>
                <a:noFill/>
              </a:ln>
              <a:solidFill>
                <a:srgbClr val="FFFFFF"/>
              </a:solidFill>
              <a:effectLst/>
              <a:uLnTx/>
              <a:uFillTx/>
              <a:latin typeface="Arial" charset="0"/>
              <a:ea typeface="+mn-ea"/>
              <a:cs typeface="+mn-cs"/>
            </a:endParaRPr>
          </a:p>
        </p:txBody>
      </p:sp>
      <p:sp>
        <p:nvSpPr>
          <p:cNvPr id="1035" name="Rectangle 11"/>
          <p:cNvSpPr>
            <a:spLocks noChangeArrowheads="1"/>
          </p:cNvSpPr>
          <p:nvPr userDrawn="1"/>
        </p:nvSpPr>
        <p:spPr bwMode="auto">
          <a:xfrm>
            <a:off x="0" y="0"/>
            <a:ext cx="12192000" cy="76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95135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txStyles>
    <p:title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charset="0"/>
        </a:defRPr>
      </a:lvl2pPr>
      <a:lvl3pPr algn="ctr" rtl="0" eaLnBrk="0" fontAlgn="base" hangingPunct="0">
        <a:spcBef>
          <a:spcPct val="0"/>
        </a:spcBef>
        <a:spcAft>
          <a:spcPct val="0"/>
        </a:spcAft>
        <a:defRPr sz="4000" b="1">
          <a:solidFill>
            <a:schemeClr val="accent2"/>
          </a:solidFill>
          <a:latin typeface="Arial" charset="0"/>
        </a:defRPr>
      </a:lvl3pPr>
      <a:lvl4pPr algn="ctr" rtl="0" eaLnBrk="0" fontAlgn="base" hangingPunct="0">
        <a:spcBef>
          <a:spcPct val="0"/>
        </a:spcBef>
        <a:spcAft>
          <a:spcPct val="0"/>
        </a:spcAft>
        <a:defRPr sz="4000" b="1">
          <a:solidFill>
            <a:schemeClr val="accent2"/>
          </a:solidFill>
          <a:latin typeface="Arial" charset="0"/>
        </a:defRPr>
      </a:lvl4pPr>
      <a:lvl5pPr algn="ctr" rtl="0" eaLnBrk="0" fontAlgn="base" hangingPunct="0">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C8DCEB8-880F-4B7C-94F0-FFC52A395331}" type="slidenum">
              <a:rPr lang="en-US" altLang="en-US"/>
              <a:pPr>
                <a:defRPr/>
              </a:pPr>
              <a:t>‹#›</a:t>
            </a:fld>
            <a:endParaRPr lang="en-US" altLang="en-US"/>
          </a:p>
        </p:txBody>
      </p:sp>
      <p:sp>
        <p:nvSpPr>
          <p:cNvPr id="1032" name="Rectangle 8"/>
          <p:cNvSpPr>
            <a:spLocks noChangeArrowheads="1"/>
          </p:cNvSpPr>
          <p:nvPr userDrawn="1"/>
        </p:nvSpPr>
        <p:spPr bwMode="auto">
          <a:xfrm>
            <a:off x="0" y="6248400"/>
            <a:ext cx="12192000" cy="609600"/>
          </a:xfrm>
          <a:prstGeom prst="rect">
            <a:avLst/>
          </a:prstGeom>
          <a:solidFill>
            <a:srgbClr val="00004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1800" smtClean="0"/>
          </a:p>
        </p:txBody>
      </p:sp>
      <p:sp>
        <p:nvSpPr>
          <p:cNvPr id="343051" name="Text Box 11"/>
          <p:cNvSpPr txBox="1">
            <a:spLocks noChangeArrowheads="1"/>
          </p:cNvSpPr>
          <p:nvPr userDrawn="1"/>
        </p:nvSpPr>
        <p:spPr bwMode="auto">
          <a:xfrm>
            <a:off x="609600" y="6400801"/>
            <a:ext cx="3454400" cy="214313"/>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spcBef>
                <a:spcPct val="50000"/>
              </a:spcBef>
              <a:defRPr/>
            </a:pPr>
            <a:r>
              <a:rPr lang="en-US" sz="800" dirty="0" smtClean="0">
                <a:solidFill>
                  <a:schemeClr val="bg1"/>
                </a:solidFill>
              </a:rPr>
              <a:t>Stan/</a:t>
            </a:r>
            <a:r>
              <a:rPr lang="en-US" sz="800" dirty="0" err="1" smtClean="0">
                <a:solidFill>
                  <a:schemeClr val="bg1"/>
                </a:solidFill>
              </a:rPr>
              <a:t>Eval</a:t>
            </a:r>
            <a:r>
              <a:rPr lang="en-US" sz="800" dirty="0" smtClean="0">
                <a:solidFill>
                  <a:schemeClr val="bg1"/>
                </a:solidFill>
              </a:rPr>
              <a:t> Briefing NY Wing Conference 2021</a:t>
            </a:r>
          </a:p>
        </p:txBody>
      </p:sp>
      <p:sp>
        <p:nvSpPr>
          <p:cNvPr id="1035" name="Rectangle 11"/>
          <p:cNvSpPr>
            <a:spLocks noChangeArrowheads="1"/>
          </p:cNvSpPr>
          <p:nvPr userDrawn="1"/>
        </p:nvSpPr>
        <p:spPr bwMode="auto">
          <a:xfrm>
            <a:off x="0" y="0"/>
            <a:ext cx="12192000" cy="76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1800" smtClean="0"/>
          </a:p>
        </p:txBody>
      </p:sp>
    </p:spTree>
    <p:extLst>
      <p:ext uri="{BB962C8B-B14F-4D97-AF65-F5344CB8AC3E}">
        <p14:creationId xmlns:p14="http://schemas.microsoft.com/office/powerpoint/2010/main" val="1357342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charset="0"/>
        </a:defRPr>
      </a:lvl2pPr>
      <a:lvl3pPr algn="ctr" rtl="0" eaLnBrk="0" fontAlgn="base" hangingPunct="0">
        <a:spcBef>
          <a:spcPct val="0"/>
        </a:spcBef>
        <a:spcAft>
          <a:spcPct val="0"/>
        </a:spcAft>
        <a:defRPr sz="4000" b="1">
          <a:solidFill>
            <a:schemeClr val="accent2"/>
          </a:solidFill>
          <a:latin typeface="Arial" charset="0"/>
        </a:defRPr>
      </a:lvl3pPr>
      <a:lvl4pPr algn="ctr" rtl="0" eaLnBrk="0" fontAlgn="base" hangingPunct="0">
        <a:spcBef>
          <a:spcPct val="0"/>
        </a:spcBef>
        <a:spcAft>
          <a:spcPct val="0"/>
        </a:spcAft>
        <a:defRPr sz="4000" b="1">
          <a:solidFill>
            <a:schemeClr val="accent2"/>
          </a:solidFill>
          <a:latin typeface="Arial" charset="0"/>
        </a:defRPr>
      </a:lvl4pPr>
      <a:lvl5pPr algn="ctr" rtl="0" eaLnBrk="0" fontAlgn="base" hangingPunct="0">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NY Wing </a:t>
            </a:r>
            <a:br>
              <a:rPr lang="en-US" dirty="0" smtClean="0"/>
            </a:br>
            <a:r>
              <a:rPr lang="en-US" dirty="0" smtClean="0"/>
              <a:t>Flight Release Officer Training</a:t>
            </a:r>
            <a:endParaRPr lang="en-US" sz="3200" dirty="0"/>
          </a:p>
        </p:txBody>
      </p:sp>
      <p:sp>
        <p:nvSpPr>
          <p:cNvPr id="3" name="Subtitle 2"/>
          <p:cNvSpPr>
            <a:spLocks noGrp="1"/>
          </p:cNvSpPr>
          <p:nvPr>
            <p:ph type="subTitle" idx="1"/>
          </p:nvPr>
        </p:nvSpPr>
        <p:spPr/>
        <p:txBody>
          <a:bodyPr/>
          <a:lstStyle/>
          <a:p>
            <a:r>
              <a:rPr lang="en-US" dirty="0" smtClean="0"/>
              <a:t>April 11, 2022</a:t>
            </a:r>
            <a:endParaRPr lang="en-US" dirty="0"/>
          </a:p>
        </p:txBody>
      </p:sp>
    </p:spTree>
    <p:extLst>
      <p:ext uri="{BB962C8B-B14F-4D97-AF65-F5344CB8AC3E}">
        <p14:creationId xmlns:p14="http://schemas.microsoft.com/office/powerpoint/2010/main" val="2601839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035"/>
            <a:ext cx="10972800" cy="1143000"/>
          </a:xfrm>
        </p:spPr>
        <p:txBody>
          <a:bodyPr/>
          <a:lstStyle/>
          <a:p>
            <a:r>
              <a:rPr lang="en-US" dirty="0" smtClean="0"/>
              <a:t>5.</a:t>
            </a:r>
            <a:endParaRPr lang="en-US" dirty="0"/>
          </a:p>
        </p:txBody>
      </p:sp>
      <p:sp>
        <p:nvSpPr>
          <p:cNvPr id="3" name="Content Placeholder 2"/>
          <p:cNvSpPr>
            <a:spLocks noGrp="1"/>
          </p:cNvSpPr>
          <p:nvPr>
            <p:ph idx="1"/>
          </p:nvPr>
        </p:nvSpPr>
        <p:spPr>
          <a:xfrm>
            <a:off x="609600" y="979714"/>
            <a:ext cx="10972800" cy="5381897"/>
          </a:xfrm>
        </p:spPr>
        <p:txBody>
          <a:bodyPr/>
          <a:lstStyle/>
          <a:p>
            <a:r>
              <a:rPr lang="en-US" u="sng" dirty="0" smtClean="0"/>
              <a:t>Weather </a:t>
            </a:r>
            <a:endParaRPr lang="en-US" u="sng" dirty="0"/>
          </a:p>
          <a:p>
            <a:endParaRPr lang="en-US" sz="1400" u="sng" dirty="0" smtClean="0"/>
          </a:p>
          <a:p>
            <a:r>
              <a:rPr lang="en-US" sz="2800" dirty="0" smtClean="0"/>
              <a:t>The pilot should be able to brief you on the following:</a:t>
            </a:r>
          </a:p>
          <a:p>
            <a:pPr lvl="1"/>
            <a:r>
              <a:rPr lang="en-US" sz="2400" dirty="0" smtClean="0"/>
              <a:t>TAF, METAR, </a:t>
            </a:r>
            <a:r>
              <a:rPr lang="en-US" sz="2400" dirty="0" err="1" smtClean="0"/>
              <a:t>Airmets</a:t>
            </a:r>
            <a:r>
              <a:rPr lang="en-US" sz="2400" dirty="0" smtClean="0"/>
              <a:t>/</a:t>
            </a:r>
            <a:r>
              <a:rPr lang="en-US" sz="2400" dirty="0" err="1" smtClean="0"/>
              <a:t>Sigmets</a:t>
            </a:r>
            <a:endParaRPr lang="en-US" sz="2400" dirty="0" smtClean="0"/>
          </a:p>
          <a:p>
            <a:pPr lvl="1"/>
            <a:r>
              <a:rPr lang="en-US" sz="2400" dirty="0" smtClean="0"/>
              <a:t>NOTAMs</a:t>
            </a:r>
          </a:p>
          <a:p>
            <a:pPr lvl="1"/>
            <a:r>
              <a:rPr lang="en-US" sz="2400" dirty="0" err="1" smtClean="0"/>
              <a:t>Enroute</a:t>
            </a:r>
            <a:r>
              <a:rPr lang="en-US" sz="2400" dirty="0" smtClean="0"/>
              <a:t> weather</a:t>
            </a:r>
          </a:p>
          <a:p>
            <a:pPr lvl="1"/>
            <a:r>
              <a:rPr lang="en-US" sz="2400" dirty="0" smtClean="0"/>
              <a:t>LLWS</a:t>
            </a:r>
          </a:p>
          <a:p>
            <a:pPr lvl="1"/>
            <a:r>
              <a:rPr lang="en-US" sz="2400" dirty="0" smtClean="0"/>
              <a:t>Icing </a:t>
            </a:r>
          </a:p>
          <a:p>
            <a:pPr lvl="1"/>
            <a:r>
              <a:rPr lang="en-US" sz="2400" dirty="0" smtClean="0"/>
              <a:t>Thunderstorms</a:t>
            </a:r>
          </a:p>
          <a:p>
            <a:pPr lvl="1"/>
            <a:r>
              <a:rPr lang="en-US" sz="2400" dirty="0" smtClean="0"/>
              <a:t>Cross Winds &gt; 15 knots </a:t>
            </a:r>
            <a:r>
              <a:rPr lang="en-US" sz="2400" dirty="0" smtClean="0">
                <a:sym typeface="Wingdings" panose="05000000000000000000" pitchFamily="2" charset="2"/>
              </a:rPr>
              <a:t> NO GO!  </a:t>
            </a:r>
          </a:p>
          <a:p>
            <a:pPr lvl="1"/>
            <a:r>
              <a:rPr lang="en-US" sz="2400" dirty="0" smtClean="0">
                <a:sym typeface="Wingdings" panose="05000000000000000000" pitchFamily="2" charset="2"/>
              </a:rPr>
              <a:t>Headwinds must be less than 30 knots</a:t>
            </a:r>
          </a:p>
          <a:p>
            <a:pPr lvl="1"/>
            <a:r>
              <a:rPr lang="en-US" sz="2400" dirty="0" smtClean="0">
                <a:sym typeface="Wingdings" panose="05000000000000000000" pitchFamily="2" charset="2"/>
              </a:rPr>
              <a:t>Solo cadets have winds limits of 10 </a:t>
            </a:r>
            <a:r>
              <a:rPr lang="en-US" sz="2400" dirty="0" err="1" smtClean="0">
                <a:sym typeface="Wingdings" panose="05000000000000000000" pitchFamily="2" charset="2"/>
              </a:rPr>
              <a:t>kts</a:t>
            </a:r>
            <a:r>
              <a:rPr lang="en-US" sz="2400" dirty="0" smtClean="0">
                <a:sym typeface="Wingdings" panose="05000000000000000000" pitchFamily="2" charset="2"/>
              </a:rPr>
              <a:t> headwind and 5 knots cross wind!</a:t>
            </a:r>
            <a:endParaRPr lang="en-US" sz="2400" dirty="0" smtClean="0"/>
          </a:p>
          <a:p>
            <a:pPr lvl="1"/>
            <a:endParaRPr lang="en-US" dirty="0"/>
          </a:p>
        </p:txBody>
      </p:sp>
    </p:spTree>
    <p:extLst>
      <p:ext uri="{BB962C8B-B14F-4D97-AF65-F5344CB8AC3E}">
        <p14:creationId xmlns:p14="http://schemas.microsoft.com/office/powerpoint/2010/main" val="4171911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 y="261258"/>
            <a:ext cx="11795760" cy="6100354"/>
          </a:xfrm>
        </p:spPr>
        <p:txBody>
          <a:bodyPr/>
          <a:lstStyle/>
          <a:p>
            <a:pPr marL="457200" lvl="1" indent="0" algn="ctr">
              <a:buNone/>
            </a:pPr>
            <a:r>
              <a:rPr lang="en-US" dirty="0" smtClean="0"/>
              <a:t>What does CAPR 70-1 say about wind limitations?</a:t>
            </a:r>
          </a:p>
          <a:p>
            <a:pPr marL="457200" lvl="1" indent="0">
              <a:buNone/>
            </a:pPr>
            <a:endParaRPr lang="en-US" sz="1100" dirty="0" smtClean="0"/>
          </a:p>
          <a:p>
            <a:endParaRPr lang="en-US" sz="2800" dirty="0">
              <a:solidFill>
                <a:srgbClr val="000000"/>
              </a:solidFill>
              <a:latin typeface="Calibri" panose="020F0502020204030204" pitchFamily="34" charset="0"/>
            </a:endParaRPr>
          </a:p>
          <a:p>
            <a:r>
              <a:rPr lang="en-US" sz="2400" dirty="0">
                <a:solidFill>
                  <a:srgbClr val="000000"/>
                </a:solidFill>
                <a:latin typeface="Calibri" panose="020F0502020204030204" pitchFamily="34" charset="0"/>
              </a:rPr>
              <a:t>9.11.7.5. Wind and turbulence specific limitations. When determining crosswind, the </a:t>
            </a:r>
            <a:r>
              <a:rPr lang="en-US" sz="2400" b="1" i="1" u="sng"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rPr>
              <a:t>gust component of surface wind must be taken into consideration</a:t>
            </a:r>
            <a:r>
              <a:rPr lang="en-US" sz="2400" dirty="0">
                <a:solidFill>
                  <a:srgbClr val="000000"/>
                </a:solidFill>
                <a:latin typeface="Calibri" panose="020F0502020204030204" pitchFamily="34" charset="0"/>
              </a:rPr>
              <a:t>. </a:t>
            </a:r>
          </a:p>
          <a:p>
            <a:endParaRPr lang="en-US" sz="2200" dirty="0" smtClean="0"/>
          </a:p>
          <a:p>
            <a:r>
              <a:rPr lang="en-US" sz="2200" dirty="0" smtClean="0"/>
              <a:t>9.11.7.5.1</a:t>
            </a:r>
            <a:r>
              <a:rPr lang="en-US" sz="2200" dirty="0"/>
              <a:t>. Airplanes. CAP pilots shall treat the maximum demonstrated crosswind component as documented in the Aircraft Flight Manual or Pilot’s Operating Handbook as a limitation. For airplanes without a published maximum demonstrated crosswind component, the limit shall be 15 knots. </a:t>
            </a:r>
            <a:endParaRPr lang="en-US" sz="2200" dirty="0"/>
          </a:p>
          <a:p>
            <a:endParaRPr lang="en-US" sz="2200" dirty="0" smtClean="0"/>
          </a:p>
          <a:p>
            <a:r>
              <a:rPr lang="en-US" sz="2200" dirty="0" smtClean="0"/>
              <a:t>While the new FRO checklist does not refer to CAPR 70-1, AFAM flights are not permitted in a direct crosswind = 15 knots.</a:t>
            </a:r>
          </a:p>
          <a:p>
            <a:r>
              <a:rPr lang="en-US" sz="2200" dirty="0" smtClean="0"/>
              <a:t>FROs should apply this limit to all flights not just AFAM. There is no good reason to fly in crosswinds &gt; 15 knots even if the POH allows it!</a:t>
            </a:r>
            <a:endParaRPr lang="en-US" dirty="0"/>
          </a:p>
          <a:p>
            <a:endParaRPr lang="en-US" sz="1400" u="sng" dirty="0" smtClean="0"/>
          </a:p>
        </p:txBody>
      </p:sp>
    </p:spTree>
    <p:extLst>
      <p:ext uri="{BB962C8B-B14F-4D97-AF65-F5344CB8AC3E}">
        <p14:creationId xmlns:p14="http://schemas.microsoft.com/office/powerpoint/2010/main" val="138248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1258"/>
            <a:ext cx="10972800" cy="6100354"/>
          </a:xfrm>
        </p:spPr>
        <p:txBody>
          <a:bodyPr/>
          <a:lstStyle/>
          <a:p>
            <a:pPr marL="457200" lvl="1" indent="0" algn="ctr">
              <a:buNone/>
            </a:pPr>
            <a:r>
              <a:rPr lang="en-US" dirty="0" smtClean="0"/>
              <a:t>What does CAPR 70-1 say about wind limitations?</a:t>
            </a:r>
          </a:p>
          <a:p>
            <a:pPr marL="457200" lvl="1" indent="0">
              <a:buNone/>
            </a:pPr>
            <a:endParaRPr lang="en-US" sz="1100" dirty="0" smtClean="0"/>
          </a:p>
          <a:p>
            <a:r>
              <a:rPr lang="en-US" sz="2200" dirty="0" smtClean="0"/>
              <a:t>9.11.7.5.1</a:t>
            </a:r>
            <a:r>
              <a:rPr lang="en-US" sz="2200" dirty="0"/>
              <a:t>. Airplanes. CAP pilots shall treat the maximum demonstrated crosswind component as documented in the Aircraft Flight Manual or Pilot’s Operating Handbook as a limitation. For airplanes without a published maximum demonstrated crosswind component, the limit shall be 15 knots. </a:t>
            </a:r>
            <a:endParaRPr lang="en-US" sz="2200" dirty="0" smtClean="0"/>
          </a:p>
          <a:p>
            <a:endParaRPr lang="en-US" sz="2000" dirty="0"/>
          </a:p>
          <a:p>
            <a:r>
              <a:rPr lang="en-US" sz="2200" dirty="0" smtClean="0"/>
              <a:t>9.11.7.5.1.1 </a:t>
            </a:r>
            <a:r>
              <a:rPr lang="en-US" sz="2200" dirty="0"/>
              <a:t>Aircraft operations with </a:t>
            </a:r>
            <a:r>
              <a:rPr lang="en-US" sz="2200" b="1" i="1" u="sng" dirty="0">
                <a:solidFill>
                  <a:schemeClr val="accent6">
                    <a:lumMod val="75000"/>
                  </a:schemeClr>
                </a:solidFill>
                <a:effectLst>
                  <a:outerShdw blurRad="38100" dist="38100" dir="2700000" algn="tl">
                    <a:srgbClr val="000000">
                      <a:alpha val="43137"/>
                    </a:srgbClr>
                  </a:outerShdw>
                </a:effectLst>
              </a:rPr>
              <a:t>surface winds greater than 30 knots in any direction (including gusts) </a:t>
            </a:r>
            <a:r>
              <a:rPr lang="en-US" sz="2200" b="1" i="1" dirty="0">
                <a:solidFill>
                  <a:schemeClr val="accent6">
                    <a:lumMod val="75000"/>
                  </a:schemeClr>
                </a:solidFill>
                <a:effectLst>
                  <a:outerShdw blurRad="38100" dist="38100" dir="2700000" algn="tl">
                    <a:srgbClr val="000000">
                      <a:alpha val="43137"/>
                    </a:srgbClr>
                  </a:outerShdw>
                </a:effectLst>
              </a:rPr>
              <a:t>are not allowed unless approved first by an SFRO and then by the Wing Commander, Vice Commander, or Director of Operations (or higher command level). </a:t>
            </a:r>
            <a:r>
              <a:rPr lang="en-US" sz="2200" dirty="0"/>
              <a:t>When combined with other risk factors from the sortie RAW, CAP/DO approval may be required. </a:t>
            </a:r>
            <a:endParaRPr lang="en-US" sz="2200" dirty="0" smtClean="0"/>
          </a:p>
          <a:p>
            <a:endParaRPr lang="en-US" sz="1600" dirty="0"/>
          </a:p>
          <a:p>
            <a:r>
              <a:rPr lang="en-US" sz="2200" dirty="0"/>
              <a:t>9.11.7.5.1.2 CAP Solo Pilot Wind Limitations. CAP Solo Pilots shall not fly when the crosswind component for takeoff or landing exceeds 10 knots, or when maximum surface winds including wind gust exceed 20 knots. CAP Solo Pilot wind limitations will not be waived. </a:t>
            </a:r>
          </a:p>
          <a:p>
            <a:pPr lvl="1"/>
            <a:endParaRPr lang="en-US" dirty="0"/>
          </a:p>
          <a:p>
            <a:endParaRPr lang="en-US" sz="1400" u="sng" dirty="0" smtClean="0"/>
          </a:p>
        </p:txBody>
      </p:sp>
    </p:spTree>
    <p:extLst>
      <p:ext uri="{BB962C8B-B14F-4D97-AF65-F5344CB8AC3E}">
        <p14:creationId xmlns:p14="http://schemas.microsoft.com/office/powerpoint/2010/main" val="340234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1258"/>
            <a:ext cx="10972800" cy="6100354"/>
          </a:xfrm>
        </p:spPr>
        <p:txBody>
          <a:bodyPr/>
          <a:lstStyle/>
          <a:p>
            <a:pPr marL="457200" lvl="1" indent="0" algn="ctr">
              <a:buNone/>
            </a:pPr>
            <a:r>
              <a:rPr lang="en-US" dirty="0" smtClean="0"/>
              <a:t>What does CAPR 70-1 say about IFR Flight?</a:t>
            </a:r>
          </a:p>
          <a:p>
            <a:pPr marL="457200" lvl="1" indent="0">
              <a:buNone/>
            </a:pPr>
            <a:endParaRPr lang="en-US" sz="1100" dirty="0" smtClean="0"/>
          </a:p>
          <a:p>
            <a:r>
              <a:rPr lang="en-US" sz="2400" dirty="0" smtClean="0"/>
              <a:t>9.11.7.4</a:t>
            </a:r>
            <a:r>
              <a:rPr lang="en-US" sz="2400" dirty="0"/>
              <a:t>. Takeoff and Landing weather minimums: IFR </a:t>
            </a:r>
            <a:endParaRPr lang="en-US" sz="2400" dirty="0" smtClean="0"/>
          </a:p>
          <a:p>
            <a:endParaRPr lang="en-US" sz="2400" dirty="0"/>
          </a:p>
          <a:p>
            <a:r>
              <a:rPr lang="en-US" sz="2400" dirty="0"/>
              <a:t>9.11.7.4.1. </a:t>
            </a:r>
            <a:r>
              <a:rPr lang="en-US" sz="2400" b="1" i="1" u="sng" dirty="0">
                <a:solidFill>
                  <a:schemeClr val="accent6">
                    <a:lumMod val="75000"/>
                  </a:schemeClr>
                </a:solidFill>
                <a:effectLst>
                  <a:outerShdw blurRad="38100" dist="38100" dir="2700000" algn="tl">
                    <a:srgbClr val="000000">
                      <a:alpha val="43137"/>
                    </a:srgbClr>
                  </a:outerShdw>
                </a:effectLst>
              </a:rPr>
              <a:t>No earlier than 2 hours prior</a:t>
            </a:r>
            <a:r>
              <a:rPr lang="en-US" sz="2400" dirty="0"/>
              <a:t> to the planned time of departure, crews must determine the lowest forecast weather conditions (including temporary conditions) for both time of departure and time of arrival for purposes of flight release (see paragraph 9.11.3.4.8). </a:t>
            </a:r>
            <a:r>
              <a:rPr lang="en-US" sz="2400" b="1" i="1" u="sng" dirty="0">
                <a:solidFill>
                  <a:schemeClr val="accent6">
                    <a:lumMod val="75000"/>
                  </a:schemeClr>
                </a:solidFill>
                <a:effectLst>
                  <a:outerShdw blurRad="38100" dist="38100" dir="2700000" algn="tl">
                    <a:srgbClr val="000000">
                      <a:alpha val="43137"/>
                    </a:srgbClr>
                  </a:outerShdw>
                </a:effectLst>
              </a:rPr>
              <a:t>SFRO release will be required when forecasts are lower than an 800-foot ceiling and/or 2 miles of visibility. </a:t>
            </a:r>
            <a:endParaRPr lang="en-US" sz="2400" b="1" i="1" u="sng" dirty="0" smtClean="0">
              <a:solidFill>
                <a:schemeClr val="accent6">
                  <a:lumMod val="75000"/>
                </a:schemeClr>
              </a:solidFill>
              <a:effectLst>
                <a:outerShdw blurRad="38100" dist="38100" dir="2700000" algn="tl">
                  <a:srgbClr val="000000">
                    <a:alpha val="43137"/>
                  </a:srgbClr>
                </a:outerShdw>
              </a:effectLst>
            </a:endParaRPr>
          </a:p>
          <a:p>
            <a:r>
              <a:rPr lang="en-US" sz="2400" dirty="0" smtClean="0"/>
              <a:t>Wing </a:t>
            </a:r>
            <a:r>
              <a:rPr lang="en-US" sz="2400" dirty="0"/>
              <a:t>or higher Commander, Vice Commander or Director of Operations approval is required when </a:t>
            </a:r>
            <a:r>
              <a:rPr lang="en-US" sz="2400" b="1" i="1" u="sng" dirty="0">
                <a:solidFill>
                  <a:schemeClr val="accent6">
                    <a:lumMod val="75000"/>
                  </a:schemeClr>
                </a:solidFill>
                <a:effectLst>
                  <a:outerShdw blurRad="38100" dist="38100" dir="2700000" algn="tl">
                    <a:srgbClr val="000000">
                      <a:alpha val="43137"/>
                    </a:srgbClr>
                  </a:outerShdw>
                </a:effectLst>
              </a:rPr>
              <a:t>forecast below 500-foot ceiling and/or 1 mile of visibility down to FAA minimums</a:t>
            </a:r>
            <a:r>
              <a:rPr lang="en-US" sz="2400" dirty="0"/>
              <a:t>. Any IFR flight release that will be more than two hours old at takeoff will be considered void and the PIC must obtain a new flight release based on an updated weather briefing. </a:t>
            </a:r>
          </a:p>
          <a:p>
            <a:pPr lvl="1"/>
            <a:endParaRPr lang="en-US" dirty="0"/>
          </a:p>
          <a:p>
            <a:endParaRPr lang="en-US" sz="1400" u="sng" dirty="0" smtClean="0"/>
          </a:p>
        </p:txBody>
      </p:sp>
    </p:spTree>
    <p:extLst>
      <p:ext uri="{BB962C8B-B14F-4D97-AF65-F5344CB8AC3E}">
        <p14:creationId xmlns:p14="http://schemas.microsoft.com/office/powerpoint/2010/main" val="3338727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endParaRPr lang="en-US" dirty="0"/>
          </a:p>
        </p:txBody>
      </p:sp>
      <p:sp>
        <p:nvSpPr>
          <p:cNvPr id="3" name="Content Placeholder 2"/>
          <p:cNvSpPr>
            <a:spLocks noGrp="1"/>
          </p:cNvSpPr>
          <p:nvPr>
            <p:ph idx="1"/>
          </p:nvPr>
        </p:nvSpPr>
        <p:spPr>
          <a:xfrm>
            <a:off x="609600" y="1175657"/>
            <a:ext cx="10972800" cy="4950507"/>
          </a:xfrm>
        </p:spPr>
        <p:txBody>
          <a:bodyPr/>
          <a:lstStyle/>
          <a:p>
            <a:r>
              <a:rPr lang="en-US" u="sng" dirty="0" smtClean="0"/>
              <a:t>Route of Flight &amp; Mission</a:t>
            </a:r>
            <a:endParaRPr lang="en-US" u="sng" dirty="0" smtClean="0"/>
          </a:p>
          <a:p>
            <a:pPr lvl="1"/>
            <a:r>
              <a:rPr lang="en-US" dirty="0" smtClean="0"/>
              <a:t>What is the pilot intending to do? </a:t>
            </a:r>
          </a:p>
          <a:p>
            <a:pPr lvl="1"/>
            <a:r>
              <a:rPr lang="en-US" dirty="0" smtClean="0"/>
              <a:t>&gt; 50 nm, did they file a flight plan – They may use flight following, ok </a:t>
            </a:r>
            <a:r>
              <a:rPr lang="en-US" dirty="0" smtClean="0">
                <a:sym typeface="Wingdings" panose="05000000000000000000" pitchFamily="2" charset="2"/>
              </a:rPr>
              <a:t> recommend a flight plan!</a:t>
            </a:r>
            <a:endParaRPr lang="en-US" dirty="0" smtClean="0"/>
          </a:p>
          <a:p>
            <a:pPr lvl="1"/>
            <a:r>
              <a:rPr lang="en-US" dirty="0" smtClean="0"/>
              <a:t>Does it match a proficiency profile for an AFAM flight?</a:t>
            </a:r>
          </a:p>
          <a:p>
            <a:pPr lvl="1"/>
            <a:r>
              <a:rPr lang="en-US" dirty="0" smtClean="0"/>
              <a:t>What O-flight syllabus are they doing? </a:t>
            </a:r>
            <a:r>
              <a:rPr lang="en-US" dirty="0" smtClean="0">
                <a:sym typeface="Wingdings" panose="05000000000000000000" pitchFamily="2" charset="2"/>
              </a:rPr>
              <a:t> #8 no back seat passengers!</a:t>
            </a:r>
            <a:endParaRPr lang="en-US" dirty="0" smtClean="0"/>
          </a:p>
          <a:p>
            <a:pPr lvl="1"/>
            <a:r>
              <a:rPr lang="en-US" dirty="0" smtClean="0"/>
              <a:t>Corporate flight </a:t>
            </a:r>
            <a:r>
              <a:rPr lang="en-US" dirty="0"/>
              <a:t>B mission </a:t>
            </a:r>
            <a:r>
              <a:rPr lang="en-US" dirty="0" smtClean="0"/>
              <a:t>22-B-3272</a:t>
            </a:r>
          </a:p>
          <a:p>
            <a:pPr lvl="1"/>
            <a:r>
              <a:rPr lang="en-US" dirty="0" smtClean="0"/>
              <a:t>C Mission NY </a:t>
            </a:r>
            <a:r>
              <a:rPr lang="en-US" dirty="0" err="1" smtClean="0"/>
              <a:t>Misc</a:t>
            </a:r>
            <a:endParaRPr lang="en-US" dirty="0"/>
          </a:p>
          <a:p>
            <a:pPr lvl="1"/>
            <a:r>
              <a:rPr lang="en-US" dirty="0" smtClean="0"/>
              <a:t>No out of wing flights without permission from the DO</a:t>
            </a:r>
          </a:p>
        </p:txBody>
      </p:sp>
    </p:spTree>
    <p:extLst>
      <p:ext uri="{BB962C8B-B14F-4D97-AF65-F5344CB8AC3E}">
        <p14:creationId xmlns:p14="http://schemas.microsoft.com/office/powerpoint/2010/main" val="365394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endParaRPr lang="en-US" dirty="0"/>
          </a:p>
        </p:txBody>
      </p:sp>
      <p:sp>
        <p:nvSpPr>
          <p:cNvPr id="3" name="Content Placeholder 2"/>
          <p:cNvSpPr>
            <a:spLocks noGrp="1"/>
          </p:cNvSpPr>
          <p:nvPr>
            <p:ph idx="1"/>
          </p:nvPr>
        </p:nvSpPr>
        <p:spPr>
          <a:xfrm>
            <a:off x="609600" y="1149531"/>
            <a:ext cx="10972800" cy="4976633"/>
          </a:xfrm>
        </p:spPr>
        <p:txBody>
          <a:bodyPr/>
          <a:lstStyle/>
          <a:p>
            <a:r>
              <a:rPr lang="en-US" dirty="0" smtClean="0"/>
              <a:t>What time will you initiate SAR?</a:t>
            </a:r>
          </a:p>
          <a:p>
            <a:endParaRPr lang="en-US" dirty="0" smtClean="0"/>
          </a:p>
          <a:p>
            <a:pPr lvl="1"/>
            <a:r>
              <a:rPr lang="en-US" dirty="0" smtClean="0"/>
              <a:t>1 hour after you have not heard wheels down from the pilot.</a:t>
            </a:r>
          </a:p>
          <a:p>
            <a:pPr lvl="1"/>
            <a:endParaRPr lang="en-US" dirty="0" smtClean="0"/>
          </a:p>
          <a:p>
            <a:pPr lvl="1"/>
            <a:r>
              <a:rPr lang="en-US" dirty="0" smtClean="0"/>
              <a:t>Or sooner if there is reason for concern.</a:t>
            </a:r>
          </a:p>
          <a:p>
            <a:pPr lvl="1"/>
            <a:endParaRPr lang="en-US" dirty="0" smtClean="0"/>
          </a:p>
          <a:p>
            <a:pPr lvl="1"/>
            <a:r>
              <a:rPr lang="en-US" dirty="0" smtClean="0"/>
              <a:t>How do you initiat</a:t>
            </a:r>
            <a:r>
              <a:rPr lang="en-US" dirty="0" smtClean="0"/>
              <a:t>e SAR?</a:t>
            </a:r>
          </a:p>
          <a:p>
            <a:pPr lvl="2"/>
            <a:r>
              <a:rPr lang="en-US" dirty="0" smtClean="0"/>
              <a:t>Missing Aircraft Procedures</a:t>
            </a:r>
            <a:endParaRPr lang="en-US" dirty="0" smtClean="0"/>
          </a:p>
          <a:p>
            <a:pPr lvl="1"/>
            <a:endParaRPr lang="en-US" dirty="0"/>
          </a:p>
        </p:txBody>
      </p:sp>
    </p:spTree>
    <p:extLst>
      <p:ext uri="{BB962C8B-B14F-4D97-AF65-F5344CB8AC3E}">
        <p14:creationId xmlns:p14="http://schemas.microsoft.com/office/powerpoint/2010/main" val="3252506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endParaRPr lang="en-US" dirty="0"/>
          </a:p>
        </p:txBody>
      </p:sp>
      <p:sp>
        <p:nvSpPr>
          <p:cNvPr id="3" name="Content Placeholder 2"/>
          <p:cNvSpPr>
            <a:spLocks noGrp="1"/>
          </p:cNvSpPr>
          <p:nvPr>
            <p:ph idx="1"/>
          </p:nvPr>
        </p:nvSpPr>
        <p:spPr/>
        <p:txBody>
          <a:bodyPr/>
          <a:lstStyle/>
          <a:p>
            <a:r>
              <a:rPr lang="en-US" dirty="0" smtClean="0"/>
              <a:t>Who is On Board the Aircraft?</a:t>
            </a:r>
            <a:endParaRPr lang="en-US" dirty="0" smtClean="0"/>
          </a:p>
          <a:p>
            <a:pPr lvl="1"/>
            <a:r>
              <a:rPr lang="en-US" dirty="0" smtClean="0"/>
              <a:t>CAP Members</a:t>
            </a:r>
            <a:endParaRPr lang="en-US" dirty="0" smtClean="0"/>
          </a:p>
          <a:p>
            <a:pPr lvl="1"/>
            <a:r>
              <a:rPr lang="en-US" dirty="0" smtClean="0"/>
              <a:t>AFROTC members (uniform not required but not sloppy)</a:t>
            </a:r>
          </a:p>
          <a:p>
            <a:pPr lvl="1"/>
            <a:r>
              <a:rPr lang="en-US" dirty="0" smtClean="0"/>
              <a:t>Other approved non-CAP members need CAPF9!</a:t>
            </a:r>
          </a:p>
          <a:p>
            <a:pPr lvl="2"/>
            <a:r>
              <a:rPr lang="en-US" dirty="0" smtClean="0"/>
              <a:t>Designated Pilot Examiner</a:t>
            </a:r>
          </a:p>
          <a:p>
            <a:pPr lvl="2"/>
            <a:r>
              <a:rPr lang="en-US" dirty="0" smtClean="0"/>
              <a:t>News Media</a:t>
            </a:r>
          </a:p>
          <a:p>
            <a:pPr lvl="2"/>
            <a:r>
              <a:rPr lang="en-US" dirty="0" smtClean="0"/>
              <a:t>Congressmen</a:t>
            </a:r>
          </a:p>
          <a:p>
            <a:pPr lvl="2"/>
            <a:r>
              <a:rPr lang="en-US" dirty="0" smtClean="0"/>
              <a:t>Law Enforcement</a:t>
            </a:r>
            <a:endParaRPr lang="en-US" dirty="0"/>
          </a:p>
        </p:txBody>
      </p:sp>
    </p:spTree>
    <p:extLst>
      <p:ext uri="{BB962C8B-B14F-4D97-AF65-F5344CB8AC3E}">
        <p14:creationId xmlns:p14="http://schemas.microsoft.com/office/powerpoint/2010/main" val="4088721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t>
            </a:r>
            <a:endParaRPr lang="en-US" dirty="0"/>
          </a:p>
        </p:txBody>
      </p:sp>
      <p:sp>
        <p:nvSpPr>
          <p:cNvPr id="3" name="Content Placeholder 2"/>
          <p:cNvSpPr>
            <a:spLocks noGrp="1"/>
          </p:cNvSpPr>
          <p:nvPr>
            <p:ph idx="1"/>
          </p:nvPr>
        </p:nvSpPr>
        <p:spPr>
          <a:xfrm>
            <a:off x="609600" y="1188721"/>
            <a:ext cx="10972800" cy="4937444"/>
          </a:xfrm>
        </p:spPr>
        <p:txBody>
          <a:bodyPr/>
          <a:lstStyle/>
          <a:p>
            <a:r>
              <a:rPr lang="en-US" dirty="0" smtClean="0"/>
              <a:t>What is the greatest Risk? </a:t>
            </a:r>
            <a:endParaRPr lang="en-US" dirty="0" smtClean="0"/>
          </a:p>
          <a:p>
            <a:pPr lvl="1"/>
            <a:r>
              <a:rPr lang="en-US" dirty="0" smtClean="0"/>
              <a:t>Ask the pilot to tell you their greatest risk on the mission</a:t>
            </a:r>
          </a:p>
          <a:p>
            <a:pPr lvl="1"/>
            <a:endParaRPr lang="en-US" dirty="0"/>
          </a:p>
          <a:p>
            <a:r>
              <a:rPr lang="en-US" dirty="0" smtClean="0"/>
              <a:t>How is the risk being mitigated?</a:t>
            </a:r>
            <a:endParaRPr lang="en-US" dirty="0" smtClean="0"/>
          </a:p>
          <a:p>
            <a:pPr lvl="1"/>
            <a:r>
              <a:rPr lang="en-US" dirty="0" smtClean="0"/>
              <a:t>The pilot must have a good answer</a:t>
            </a:r>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3354174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a:t>
            </a:r>
            <a:endParaRPr lang="en-US" dirty="0"/>
          </a:p>
        </p:txBody>
      </p:sp>
      <p:sp>
        <p:nvSpPr>
          <p:cNvPr id="3" name="Content Placeholder 2"/>
          <p:cNvSpPr>
            <a:spLocks noGrp="1"/>
          </p:cNvSpPr>
          <p:nvPr>
            <p:ph idx="1"/>
          </p:nvPr>
        </p:nvSpPr>
        <p:spPr>
          <a:xfrm>
            <a:off x="609600" y="1201783"/>
            <a:ext cx="10972800" cy="4924381"/>
          </a:xfrm>
        </p:spPr>
        <p:txBody>
          <a:bodyPr/>
          <a:lstStyle/>
          <a:p>
            <a:endParaRPr lang="en-US" dirty="0" smtClean="0"/>
          </a:p>
          <a:p>
            <a:r>
              <a:rPr lang="en-US" dirty="0" smtClean="0"/>
              <a:t>Critical messages in WMIRS read and understood</a:t>
            </a:r>
          </a:p>
          <a:p>
            <a:endParaRPr lang="en-US" dirty="0"/>
          </a:p>
          <a:p>
            <a:r>
              <a:rPr lang="en-US" dirty="0" smtClean="0"/>
              <a:t>Are you comfortable releasing this flight?</a:t>
            </a:r>
          </a:p>
          <a:p>
            <a:pPr marL="457200" lvl="1" indent="0">
              <a:buNone/>
            </a:pPr>
            <a:endParaRPr lang="en-US" dirty="0" smtClean="0"/>
          </a:p>
        </p:txBody>
      </p:sp>
    </p:spTree>
    <p:extLst>
      <p:ext uri="{BB962C8B-B14F-4D97-AF65-F5344CB8AC3E}">
        <p14:creationId xmlns:p14="http://schemas.microsoft.com/office/powerpoint/2010/main" val="3908102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 </a:t>
            </a:r>
            <a:endParaRPr lang="en-US" dirty="0"/>
          </a:p>
        </p:txBody>
      </p:sp>
      <p:sp>
        <p:nvSpPr>
          <p:cNvPr id="3" name="Content Placeholder 2"/>
          <p:cNvSpPr>
            <a:spLocks noGrp="1"/>
          </p:cNvSpPr>
          <p:nvPr>
            <p:ph idx="1"/>
          </p:nvPr>
        </p:nvSpPr>
        <p:spPr>
          <a:xfrm>
            <a:off x="609600" y="1293223"/>
            <a:ext cx="10972800" cy="4832941"/>
          </a:xfrm>
        </p:spPr>
        <p:txBody>
          <a:bodyPr/>
          <a:lstStyle/>
          <a:p>
            <a:pPr marL="0" indent="0">
              <a:buNone/>
            </a:pPr>
            <a:r>
              <a:rPr lang="en-US" b="1" dirty="0" smtClean="0"/>
              <a:t>9. CAP </a:t>
            </a:r>
            <a:r>
              <a:rPr lang="en-US" b="1" dirty="0"/>
              <a:t>General Operating and Flight Rules </a:t>
            </a:r>
            <a:endParaRPr lang="en-US" b="1" dirty="0" smtClean="0"/>
          </a:p>
          <a:p>
            <a:r>
              <a:rPr lang="en-US" sz="2000" dirty="0" smtClean="0"/>
              <a:t>9.1.1</a:t>
            </a:r>
            <a:r>
              <a:rPr lang="en-US" sz="2000" dirty="0"/>
              <a:t>. All CAP aircraft operations must be conducted in accordance with the requirements of </a:t>
            </a:r>
            <a:r>
              <a:rPr lang="en-US" sz="2000" u="sng" dirty="0"/>
              <a:t>14 CFR</a:t>
            </a:r>
            <a:r>
              <a:rPr lang="en-US" sz="2000" dirty="0"/>
              <a:t> and FAA guidance and any additional requirements or limitations specified in this regulation.</a:t>
            </a:r>
          </a:p>
          <a:p>
            <a:endParaRPr lang="en-US" sz="2000" dirty="0"/>
          </a:p>
          <a:p>
            <a:r>
              <a:rPr lang="en-US" sz="2000" dirty="0"/>
              <a:t>All CAP aircraft (to include member-owned/furnished aircraft) shall carry the required equipment as prescribed in CAPR 66-1, </a:t>
            </a:r>
            <a:r>
              <a:rPr lang="en-US" sz="2000" i="1" dirty="0"/>
              <a:t>CAP Aircraft Maintenance Management</a:t>
            </a:r>
            <a:r>
              <a:rPr lang="en-US" sz="2000" dirty="0" smtClean="0"/>
              <a:t>.</a:t>
            </a:r>
          </a:p>
          <a:p>
            <a:endParaRPr lang="en-US" sz="2000" dirty="0"/>
          </a:p>
          <a:p>
            <a:r>
              <a:rPr lang="en-US" sz="2000" dirty="0"/>
              <a:t>All CAP corporate aircraft must have a standardized, completed, and up-to-date CAP Aircraft Information File (AIF) constructed in accordance with the standards contained in CAPS </a:t>
            </a:r>
            <a:r>
              <a:rPr lang="en-US" sz="2000" dirty="0" smtClean="0"/>
              <a:t>72-4, </a:t>
            </a:r>
            <a:r>
              <a:rPr lang="en-US" sz="2000" i="1" dirty="0" smtClean="0"/>
              <a:t>Aircraft </a:t>
            </a:r>
            <a:r>
              <a:rPr lang="en-US" sz="2000" i="1" dirty="0"/>
              <a:t>Information File</a:t>
            </a:r>
            <a:r>
              <a:rPr lang="en-US" sz="2000" dirty="0"/>
              <a:t>.</a:t>
            </a:r>
          </a:p>
          <a:p>
            <a:pPr marL="0" indent="0">
              <a:buNone/>
            </a:pPr>
            <a:endParaRPr lang="en-US" dirty="0"/>
          </a:p>
        </p:txBody>
      </p:sp>
    </p:spTree>
    <p:extLst>
      <p:ext uri="{BB962C8B-B14F-4D97-AF65-F5344CB8AC3E}">
        <p14:creationId xmlns:p14="http://schemas.microsoft.com/office/powerpoint/2010/main" val="894807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Welcome! </a:t>
            </a:r>
          </a:p>
        </p:txBody>
      </p:sp>
      <p:sp>
        <p:nvSpPr>
          <p:cNvPr id="7171" name="Content Placeholder 2"/>
          <p:cNvSpPr>
            <a:spLocks noGrp="1"/>
          </p:cNvSpPr>
          <p:nvPr>
            <p:ph idx="1"/>
          </p:nvPr>
        </p:nvSpPr>
        <p:spPr/>
        <p:txBody>
          <a:bodyPr/>
          <a:lstStyle/>
          <a:p>
            <a:r>
              <a:rPr lang="en-US" altLang="en-US" sz="2400" dirty="0" smtClean="0"/>
              <a:t>Mandatory NY Wing Flight Release Officer Training</a:t>
            </a:r>
            <a:endParaRPr lang="en-US" altLang="en-US" sz="2400" dirty="0"/>
          </a:p>
          <a:p>
            <a:endParaRPr lang="en-US" altLang="en-US" sz="2400" dirty="0"/>
          </a:p>
          <a:p>
            <a:r>
              <a:rPr lang="en-US" altLang="en-US" sz="2400" dirty="0" smtClean="0"/>
              <a:t>Required attendees</a:t>
            </a:r>
          </a:p>
          <a:p>
            <a:pPr lvl="1"/>
            <a:r>
              <a:rPr lang="en-US" altLang="en-US" sz="2000" dirty="0" smtClean="0"/>
              <a:t>NY Wing Commander</a:t>
            </a:r>
          </a:p>
          <a:p>
            <a:pPr lvl="1"/>
            <a:r>
              <a:rPr lang="en-US" altLang="en-US" sz="2000" dirty="0" smtClean="0"/>
              <a:t>Asst Director of Operations</a:t>
            </a:r>
          </a:p>
          <a:p>
            <a:pPr lvl="1"/>
            <a:r>
              <a:rPr lang="en-US" altLang="en-US" sz="2000" dirty="0" smtClean="0"/>
              <a:t>SFROs</a:t>
            </a:r>
          </a:p>
          <a:p>
            <a:pPr lvl="1"/>
            <a:r>
              <a:rPr lang="en-US" altLang="en-US" sz="2000" dirty="0" smtClean="0"/>
              <a:t>FROs</a:t>
            </a:r>
            <a:endParaRPr lang="en-US" altLang="en-US" sz="2000" dirty="0"/>
          </a:p>
        </p:txBody>
      </p:sp>
    </p:spTree>
    <p:extLst>
      <p:ext uri="{BB962C8B-B14F-4D97-AF65-F5344CB8AC3E}">
        <p14:creationId xmlns:p14="http://schemas.microsoft.com/office/powerpoint/2010/main" val="175277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609600" y="1221378"/>
            <a:ext cx="10972800" cy="4525963"/>
          </a:xfrm>
        </p:spPr>
        <p:txBody>
          <a:bodyPr/>
          <a:lstStyle/>
          <a:p>
            <a:pPr marL="0" indent="0">
              <a:buNone/>
            </a:pPr>
            <a:r>
              <a:rPr lang="en-US" b="1" dirty="0" smtClean="0"/>
              <a:t>9.2 Aircraft </a:t>
            </a:r>
            <a:r>
              <a:rPr lang="en-US" b="1" dirty="0"/>
              <a:t>Use - Air Force Assigned </a:t>
            </a:r>
            <a:r>
              <a:rPr lang="en-US" b="1" dirty="0" smtClean="0"/>
              <a:t>Missions</a:t>
            </a:r>
          </a:p>
          <a:p>
            <a:endParaRPr lang="en-US" dirty="0"/>
          </a:p>
          <a:p>
            <a:r>
              <a:rPr lang="en-US" sz="2400" dirty="0"/>
              <a:t>9.2.1. CAP corporate aircraft are the resource of choice for AFAMs. </a:t>
            </a:r>
            <a:endParaRPr lang="en-US" sz="2400" dirty="0" smtClean="0"/>
          </a:p>
          <a:p>
            <a:endParaRPr lang="en-US" sz="2400" dirty="0"/>
          </a:p>
          <a:p>
            <a:r>
              <a:rPr lang="en-US" sz="2400" dirty="0" smtClean="0"/>
              <a:t>Except </a:t>
            </a:r>
            <a:r>
              <a:rPr lang="en-US" sz="2400" dirty="0"/>
              <a:t>for gliders and balloons, member owned/furnished aircraft will only be used on AFAMs when CAP corporate aircraft are not available or when mission requirements dictate the usage of non-corporate aircraft. </a:t>
            </a:r>
            <a:r>
              <a:rPr lang="en-US" sz="2400" dirty="0"/>
              <a:t> </a:t>
            </a:r>
            <a:r>
              <a:rPr lang="en-US" sz="2400" b="1" i="1" dirty="0" smtClean="0">
                <a:solidFill>
                  <a:schemeClr val="accent6">
                    <a:lumMod val="75000"/>
                  </a:schemeClr>
                </a:solidFill>
                <a:effectLst>
                  <a:outerShdw blurRad="38100" dist="38100" dir="2700000" algn="tl">
                    <a:srgbClr val="000000">
                      <a:alpha val="43137"/>
                    </a:srgbClr>
                  </a:outerShdw>
                </a:effectLst>
              </a:rPr>
              <a:t>Not done in NY Wing at this time</a:t>
            </a:r>
            <a:endParaRPr lang="en-US" sz="2000" b="1" i="1" dirty="0">
              <a:solidFill>
                <a:schemeClr val="accent6">
                  <a:lumMod val="75000"/>
                </a:schemeClr>
              </a:solidFill>
              <a:effectLst>
                <a:outerShdw blurRad="38100" dist="38100" dir="2700000" algn="tl">
                  <a:srgbClr val="000000">
                    <a:alpha val="43137"/>
                  </a:srgbClr>
                </a:outerShdw>
              </a:effectLst>
            </a:endParaRPr>
          </a:p>
          <a:p>
            <a:endParaRPr lang="en-US" dirty="0"/>
          </a:p>
          <a:p>
            <a:pPr marL="0" indent="0">
              <a:buNone/>
            </a:pPr>
            <a:endParaRPr lang="en-US" b="1" dirty="0"/>
          </a:p>
        </p:txBody>
      </p:sp>
    </p:spTree>
    <p:extLst>
      <p:ext uri="{BB962C8B-B14F-4D97-AF65-F5344CB8AC3E}">
        <p14:creationId xmlns:p14="http://schemas.microsoft.com/office/powerpoint/2010/main" val="422305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609600" y="1221378"/>
            <a:ext cx="10972800" cy="4905102"/>
          </a:xfrm>
        </p:spPr>
        <p:txBody>
          <a:bodyPr/>
          <a:lstStyle/>
          <a:p>
            <a:pPr marL="0" indent="0">
              <a:buNone/>
            </a:pPr>
            <a:r>
              <a:rPr lang="en-US" b="1" dirty="0"/>
              <a:t>9.3. Aircraft Use – Orientation Flights</a:t>
            </a:r>
            <a:endParaRPr lang="en-US" dirty="0"/>
          </a:p>
          <a:p>
            <a:endParaRPr lang="en-US" dirty="0"/>
          </a:p>
          <a:p>
            <a:r>
              <a:rPr lang="en-US" sz="2400" dirty="0"/>
              <a:t>9.3.1. During the </a:t>
            </a:r>
            <a:r>
              <a:rPr lang="en-US" sz="2400" b="1" i="1" dirty="0">
                <a:solidFill>
                  <a:schemeClr val="accent6">
                    <a:lumMod val="75000"/>
                  </a:schemeClr>
                </a:solidFill>
                <a:effectLst>
                  <a:outerShdw blurRad="38100" dist="38100" dir="2700000" algn="tl">
                    <a:srgbClr val="000000">
                      <a:alpha val="43137"/>
                    </a:srgbClr>
                  </a:outerShdw>
                </a:effectLst>
              </a:rPr>
              <a:t>first 10 tachometer hours following an engine change, major overhaul, or replacement/removal/reinstallation of cylinders or magnetos</a:t>
            </a:r>
            <a:r>
              <a:rPr lang="en-US" sz="2400" dirty="0"/>
              <a:t>, a CAP airplane will not be used to carry, or tow an aircraft carrying, CAP or ROTC/JROTC cadets on board, or for cadet solo flight training. </a:t>
            </a:r>
          </a:p>
          <a:p>
            <a:r>
              <a:rPr lang="en-US" sz="2400" dirty="0"/>
              <a:t>9.3.2. In an airplane, the CAP Orientation Pilot must occupy the left front seat. </a:t>
            </a:r>
          </a:p>
          <a:p>
            <a:r>
              <a:rPr lang="en-US" sz="2400" dirty="0"/>
              <a:t>9.3.3. During an Orientation Flight, the CAP Pilot shall not perform simulated emergency procedures.</a:t>
            </a:r>
            <a:r>
              <a:rPr lang="en-US" sz="3600" dirty="0"/>
              <a:t> </a:t>
            </a:r>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1530979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365760" y="1221378"/>
            <a:ext cx="11456126" cy="4970416"/>
          </a:xfrm>
        </p:spPr>
        <p:txBody>
          <a:bodyPr/>
          <a:lstStyle/>
          <a:p>
            <a:pPr marL="0" indent="0">
              <a:buNone/>
            </a:pPr>
            <a:r>
              <a:rPr lang="en-US" b="1" dirty="0"/>
              <a:t>9.4. Aircraft Use – Prohibited Activities. The following operations are prohibited in CAP aircraft:</a:t>
            </a:r>
            <a:endParaRPr lang="en-US" dirty="0"/>
          </a:p>
          <a:p>
            <a:endParaRPr lang="en-US" sz="2000" dirty="0" smtClean="0"/>
          </a:p>
          <a:p>
            <a:r>
              <a:rPr lang="en-US" sz="2400" dirty="0" smtClean="0"/>
              <a:t>9.4.1</a:t>
            </a:r>
            <a:r>
              <a:rPr lang="en-US" sz="2400" dirty="0"/>
              <a:t>. Aerobatic flight and spins (except spins in a glider while receiving instruction towards an FAA flight instructor certificate). </a:t>
            </a:r>
          </a:p>
          <a:p>
            <a:r>
              <a:rPr lang="en-US" sz="2400" dirty="0"/>
              <a:t>9.4.2. Participating as an act or other demonstration in an air show. Note: Static displays and mission assistance properly approved through the NOC is authorized. Refer to CAPR 900-5, </a:t>
            </a:r>
            <a:r>
              <a:rPr lang="en-US" sz="2400" i="1" dirty="0"/>
              <a:t>Civil Air Patrol Insurance/Benefits Program </a:t>
            </a:r>
            <a:r>
              <a:rPr lang="en-US" sz="2400" dirty="0"/>
              <a:t>for additional guidance on CAP air show support. </a:t>
            </a:r>
          </a:p>
          <a:p>
            <a:r>
              <a:rPr lang="en-US" sz="2400" dirty="0"/>
              <a:t>9.4.3. Dropping of objects (except to save a life</a:t>
            </a:r>
            <a:r>
              <a:rPr lang="en-US" sz="2400" dirty="0" smtClean="0"/>
              <a:t>) – </a:t>
            </a:r>
            <a:r>
              <a:rPr lang="en-US" sz="2400" b="1" i="1" dirty="0" smtClean="0">
                <a:solidFill>
                  <a:schemeClr val="accent6">
                    <a:lumMod val="75000"/>
                  </a:schemeClr>
                </a:solidFill>
                <a:effectLst>
                  <a:outerShdw blurRad="38100" dist="38100" dir="2700000" algn="tl">
                    <a:srgbClr val="000000">
                      <a:alpha val="43137"/>
                    </a:srgbClr>
                  </a:outerShdw>
                </a:effectLst>
              </a:rPr>
              <a:t>not in the NY Wing</a:t>
            </a:r>
            <a:endParaRPr lang="en-US" sz="2400" b="1" i="1" dirty="0">
              <a:solidFill>
                <a:schemeClr val="accent6">
                  <a:lumMod val="75000"/>
                </a:schemeClr>
              </a:solidFill>
              <a:effectLst>
                <a:outerShdw blurRad="38100" dist="38100" dir="2700000" algn="tl">
                  <a:srgbClr val="000000">
                    <a:alpha val="43137"/>
                  </a:srgbClr>
                </a:outerShdw>
              </a:effectLst>
            </a:endParaRPr>
          </a:p>
          <a:p>
            <a:r>
              <a:rPr lang="en-US" sz="2400" dirty="0"/>
              <a:t>9.4.4. Formation flight (except as approved for unmanned aircraft escort/chase operations or training through the CAP National Operations Center (NOC). </a:t>
            </a:r>
          </a:p>
          <a:p>
            <a:endParaRPr lang="en-US" dirty="0"/>
          </a:p>
          <a:p>
            <a:r>
              <a:rPr lang="en-US" sz="2000" dirty="0" smtClean="0"/>
              <a:t>.</a:t>
            </a:r>
            <a:r>
              <a:rPr lang="en-US" dirty="0" smtClean="0"/>
              <a:t> </a:t>
            </a: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25091941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609600" y="1221378"/>
            <a:ext cx="10972800" cy="4892039"/>
          </a:xfrm>
        </p:spPr>
        <p:txBody>
          <a:bodyPr/>
          <a:lstStyle/>
          <a:p>
            <a:pPr marL="0" indent="0">
              <a:buNone/>
            </a:pPr>
            <a:r>
              <a:rPr lang="en-US" b="1" dirty="0"/>
              <a:t>9.4. Aircraft Use – </a:t>
            </a:r>
            <a:r>
              <a:rPr lang="en-US" b="1" i="1" dirty="0">
                <a:solidFill>
                  <a:srgbClr val="C00000"/>
                </a:solidFill>
                <a:effectLst>
                  <a:outerShdw blurRad="38100" dist="38100" dir="2700000" algn="tl">
                    <a:srgbClr val="000000">
                      <a:alpha val="43137"/>
                    </a:srgbClr>
                  </a:outerShdw>
                </a:effectLst>
              </a:rPr>
              <a:t>Prohibited Activities</a:t>
            </a:r>
            <a:r>
              <a:rPr lang="en-US" b="1" dirty="0"/>
              <a:t>. The following operations are prohibited in CAP aircraft:</a:t>
            </a:r>
            <a:endParaRPr lang="en-US" dirty="0"/>
          </a:p>
          <a:p>
            <a:endParaRPr lang="en-US" sz="2000" dirty="0" smtClean="0"/>
          </a:p>
          <a:p>
            <a:r>
              <a:rPr lang="en-US" sz="2400" dirty="0"/>
              <a:t>9.4.5. Hand-propped </a:t>
            </a:r>
            <a:r>
              <a:rPr lang="en-US" sz="2400" dirty="0" smtClean="0"/>
              <a:t>starts</a:t>
            </a:r>
          </a:p>
          <a:p>
            <a:endParaRPr lang="en-US" sz="2400" dirty="0"/>
          </a:p>
          <a:p>
            <a:r>
              <a:rPr lang="en-US" sz="2400" dirty="0"/>
              <a:t>9.4.6. External power starting of aircraft without an external power start checklist in the POH; when the cause of the low battery is not known; or using a power source not specifically designed for aircraft starting</a:t>
            </a:r>
            <a:r>
              <a:rPr lang="en-US" sz="2400" dirty="0" smtClean="0"/>
              <a:t>.</a:t>
            </a:r>
          </a:p>
          <a:p>
            <a:endParaRPr lang="en-US" sz="2400" dirty="0"/>
          </a:p>
          <a:p>
            <a:r>
              <a:rPr lang="en-US" sz="2400" dirty="0"/>
              <a:t>9.4.7. Use of CAP aircraft for assistance to law enforcement officers on missions not specifically coordinated and approved through the CAP NOC.</a:t>
            </a:r>
            <a:endParaRPr lang="en-US" sz="3600" dirty="0"/>
          </a:p>
          <a:p>
            <a:pPr marL="0" indent="0">
              <a:buNone/>
            </a:pP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3341184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326571" y="1221378"/>
            <a:ext cx="11573691" cy="4892039"/>
          </a:xfrm>
        </p:spPr>
        <p:txBody>
          <a:bodyPr/>
          <a:lstStyle/>
          <a:p>
            <a:pPr marL="0" indent="0">
              <a:buNone/>
            </a:pPr>
            <a:r>
              <a:rPr lang="en-US" b="1" dirty="0"/>
              <a:t>9.4. Aircraft Use – </a:t>
            </a:r>
            <a:r>
              <a:rPr lang="en-US" b="1" i="1" dirty="0">
                <a:solidFill>
                  <a:srgbClr val="C00000"/>
                </a:solidFill>
                <a:effectLst>
                  <a:outerShdw blurRad="38100" dist="38100" dir="2700000" algn="tl">
                    <a:srgbClr val="000000">
                      <a:alpha val="43137"/>
                    </a:srgbClr>
                  </a:outerShdw>
                </a:effectLst>
              </a:rPr>
              <a:t>Prohibited Activities</a:t>
            </a:r>
            <a:r>
              <a:rPr lang="en-US" b="1" dirty="0"/>
              <a:t>. The following operations are prohibited in CAP aircraft:</a:t>
            </a:r>
            <a:endParaRPr lang="en-US" dirty="0"/>
          </a:p>
          <a:p>
            <a:endParaRPr lang="en-US" sz="2000" dirty="0" smtClean="0"/>
          </a:p>
          <a:p>
            <a:r>
              <a:rPr lang="en-US" sz="2400" dirty="0" smtClean="0"/>
              <a:t>9.4.8</a:t>
            </a:r>
            <a:r>
              <a:rPr lang="en-US" sz="2400" dirty="0"/>
              <a:t>. Use of night vision devices by the pilot flying. </a:t>
            </a:r>
          </a:p>
          <a:p>
            <a:r>
              <a:rPr lang="en-US" sz="2400" dirty="0"/>
              <a:t>9.4.9. Operation by anyone other than a CAP pilot qualified in type, except for trainees in an approved training program who are under the direct supervision of a current and qualified CAP Instructor Pilot, cadets on an orientation flight, or Aerospace Education Members (AEM) on Teacher Orientation Program (TOP) flights. </a:t>
            </a:r>
          </a:p>
          <a:p>
            <a:r>
              <a:rPr lang="en-US" sz="2400" dirty="0"/>
              <a:t>9.4.10. Parachuting unless approved by CAP/DO. Only parachuting operations in support of DoD needs and missions will be considered and will only be conducted as AFAMs. </a:t>
            </a:r>
          </a:p>
          <a:p>
            <a:pPr marL="0" indent="0">
              <a:buNone/>
            </a:pP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3416260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326571" y="1221378"/>
            <a:ext cx="11573691" cy="4892039"/>
          </a:xfrm>
        </p:spPr>
        <p:txBody>
          <a:bodyPr/>
          <a:lstStyle/>
          <a:p>
            <a:pPr marL="0" indent="0">
              <a:buNone/>
            </a:pPr>
            <a:r>
              <a:rPr lang="en-US" b="1" dirty="0"/>
              <a:t>9.4. Aircraft Use – </a:t>
            </a:r>
            <a:r>
              <a:rPr lang="en-US" b="1" i="1" dirty="0">
                <a:solidFill>
                  <a:srgbClr val="C00000"/>
                </a:solidFill>
                <a:effectLst>
                  <a:outerShdw blurRad="38100" dist="38100" dir="2700000" algn="tl">
                    <a:srgbClr val="000000">
                      <a:alpha val="43137"/>
                    </a:srgbClr>
                  </a:outerShdw>
                </a:effectLst>
              </a:rPr>
              <a:t>Prohibited Activities</a:t>
            </a:r>
            <a:r>
              <a:rPr lang="en-US" b="1" dirty="0"/>
              <a:t>. The following operations are prohibited in CAP aircraft:</a:t>
            </a:r>
            <a:endParaRPr lang="en-US" dirty="0"/>
          </a:p>
          <a:p>
            <a:pPr marL="0" indent="0">
              <a:buNone/>
            </a:pPr>
            <a:endParaRPr lang="en-US" sz="1400" dirty="0"/>
          </a:p>
          <a:p>
            <a:r>
              <a:rPr lang="en-US" sz="2400" dirty="0"/>
              <a:t>9.4.11. </a:t>
            </a:r>
            <a:r>
              <a:rPr lang="en-US" sz="2400" b="1" i="1" dirty="0">
                <a:solidFill>
                  <a:schemeClr val="accent6">
                    <a:lumMod val="75000"/>
                  </a:schemeClr>
                </a:solidFill>
                <a:effectLst>
                  <a:outerShdw blurRad="38100" dist="38100" dir="2700000" algn="tl">
                    <a:srgbClr val="000000">
                      <a:alpha val="43137"/>
                    </a:srgbClr>
                  </a:outerShdw>
                </a:effectLst>
              </a:rPr>
              <a:t>Personal use, or any use other than official CAP business. </a:t>
            </a:r>
            <a:endParaRPr lang="en-US" sz="2400" b="1" i="1" dirty="0" smtClean="0">
              <a:solidFill>
                <a:schemeClr val="accent6">
                  <a:lumMod val="75000"/>
                </a:schemeClr>
              </a:solidFill>
              <a:effectLst>
                <a:outerShdw blurRad="38100" dist="38100" dir="2700000" algn="tl">
                  <a:srgbClr val="000000">
                    <a:alpha val="43137"/>
                  </a:srgbClr>
                </a:outerShdw>
              </a:effectLst>
            </a:endParaRPr>
          </a:p>
          <a:p>
            <a:endParaRPr lang="en-US" sz="2400" dirty="0"/>
          </a:p>
          <a:p>
            <a:r>
              <a:rPr lang="en-US" sz="2400" dirty="0"/>
              <a:t>9.4.12. Simulated emergency procedures during instrument meteorological conditions or at night. Exception: partial panel instrument training and in-flight discussion of emergency procedures may be conducted during night visual meteorological conditions under the supervision of a CAP instructor pilot. </a:t>
            </a:r>
            <a:endParaRPr lang="en-US" sz="2400" dirty="0" smtClean="0"/>
          </a:p>
          <a:p>
            <a:endParaRPr lang="en-US" sz="2400" dirty="0"/>
          </a:p>
          <a:p>
            <a:r>
              <a:rPr lang="en-US" sz="2400" dirty="0"/>
              <a:t>9.4.13. Smoking or the use of any tobacco products (including e-cigarettes) is prohibited on any CAP aircraft or within 100 feet of aircraft operations. </a:t>
            </a:r>
          </a:p>
          <a:p>
            <a:pPr marL="0" indent="0">
              <a:buNone/>
            </a:pPr>
            <a:endParaRPr lang="en-US" sz="2400" dirty="0"/>
          </a:p>
          <a:p>
            <a:pPr marL="0" indent="0">
              <a:buNone/>
            </a:pP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2550263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CAPR 70-1</a:t>
            </a:r>
            <a:endParaRPr lang="en-US" dirty="0"/>
          </a:p>
        </p:txBody>
      </p:sp>
      <p:sp>
        <p:nvSpPr>
          <p:cNvPr id="3" name="Content Placeholder 2"/>
          <p:cNvSpPr>
            <a:spLocks noGrp="1"/>
          </p:cNvSpPr>
          <p:nvPr>
            <p:ph idx="1"/>
          </p:nvPr>
        </p:nvSpPr>
        <p:spPr>
          <a:xfrm>
            <a:off x="326571" y="1221378"/>
            <a:ext cx="11573691" cy="4892039"/>
          </a:xfrm>
        </p:spPr>
        <p:txBody>
          <a:bodyPr/>
          <a:lstStyle/>
          <a:p>
            <a:pPr marL="0" indent="0">
              <a:buNone/>
            </a:pPr>
            <a:r>
              <a:rPr lang="en-US" b="1" dirty="0"/>
              <a:t>9.4. Aircraft Use – </a:t>
            </a:r>
            <a:r>
              <a:rPr lang="en-US" b="1" i="1" dirty="0">
                <a:solidFill>
                  <a:srgbClr val="C00000"/>
                </a:solidFill>
                <a:effectLst>
                  <a:outerShdw blurRad="38100" dist="38100" dir="2700000" algn="tl">
                    <a:srgbClr val="000000">
                      <a:alpha val="43137"/>
                    </a:srgbClr>
                  </a:outerShdw>
                </a:effectLst>
              </a:rPr>
              <a:t>Prohibited Activities</a:t>
            </a:r>
            <a:r>
              <a:rPr lang="en-US" b="1" dirty="0"/>
              <a:t>. The following operations are prohibited in CAP aircraft:</a:t>
            </a:r>
            <a:endParaRPr lang="en-US" dirty="0"/>
          </a:p>
          <a:p>
            <a:pPr marL="0" indent="0">
              <a:buNone/>
            </a:pPr>
            <a:endParaRPr lang="en-US" sz="1400" dirty="0"/>
          </a:p>
          <a:p>
            <a:endParaRPr lang="en-US" dirty="0"/>
          </a:p>
          <a:p>
            <a:r>
              <a:rPr lang="en-US" sz="2400" dirty="0"/>
              <a:t>9.4.14. Special VFR flight operations by non-instrument rated pilots. </a:t>
            </a:r>
            <a:endParaRPr lang="en-US" sz="2400" dirty="0" smtClean="0"/>
          </a:p>
          <a:p>
            <a:endParaRPr lang="en-US" sz="2400" dirty="0"/>
          </a:p>
          <a:p>
            <a:r>
              <a:rPr lang="en-US" sz="2400" dirty="0"/>
              <a:t>9.4.15. </a:t>
            </a:r>
            <a:r>
              <a:rPr lang="en-US" sz="2400" b="1" i="1" dirty="0">
                <a:solidFill>
                  <a:schemeClr val="accent6">
                    <a:lumMod val="75000"/>
                  </a:schemeClr>
                </a:solidFill>
                <a:effectLst>
                  <a:outerShdw blurRad="38100" dist="38100" dir="2700000" algn="tl">
                    <a:srgbClr val="000000">
                      <a:alpha val="43137"/>
                    </a:srgbClr>
                  </a:outerShdw>
                </a:effectLst>
              </a:rPr>
              <a:t>CAP Solo Pilots may not perform touch and go landings unless flying with a CAP Instructor.</a:t>
            </a:r>
            <a:r>
              <a:rPr lang="en-US" sz="2400" dirty="0"/>
              <a:t> See paragraph 9.11.2.5.1.5 for additional touch and go landing limitations. </a:t>
            </a:r>
          </a:p>
          <a:p>
            <a:pPr marL="0" indent="0">
              <a:buNone/>
            </a:pPr>
            <a:endParaRPr lang="en-US" sz="2400" dirty="0"/>
          </a:p>
          <a:p>
            <a:pPr marL="0" indent="0">
              <a:buNone/>
            </a:pP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230835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Flight Releases per CAPR 70-1</a:t>
            </a:r>
            <a:endParaRPr lang="en-US" dirty="0"/>
          </a:p>
        </p:txBody>
      </p:sp>
      <p:sp>
        <p:nvSpPr>
          <p:cNvPr id="3" name="Content Placeholder 2"/>
          <p:cNvSpPr>
            <a:spLocks noGrp="1"/>
          </p:cNvSpPr>
          <p:nvPr>
            <p:ph idx="1"/>
          </p:nvPr>
        </p:nvSpPr>
        <p:spPr>
          <a:xfrm>
            <a:off x="326571" y="1221378"/>
            <a:ext cx="11573691" cy="4892039"/>
          </a:xfrm>
        </p:spPr>
        <p:txBody>
          <a:bodyPr/>
          <a:lstStyle/>
          <a:p>
            <a:pPr marL="0" indent="0">
              <a:buNone/>
            </a:pPr>
            <a:r>
              <a:rPr lang="en-US" b="1" dirty="0"/>
              <a:t>9.11.3.4. Flight Release</a:t>
            </a:r>
            <a:endParaRPr lang="en-US" sz="1400" dirty="0"/>
          </a:p>
          <a:p>
            <a:endParaRPr lang="en-US" sz="2000" dirty="0"/>
          </a:p>
          <a:p>
            <a:r>
              <a:rPr lang="en-US" sz="2400" dirty="0"/>
              <a:t>9.11.3.4.1. The PIC must obtain a flight release from a designated FRO, either in person or via a voice communication method (phone, Skype, radio, etc.), </a:t>
            </a:r>
            <a:r>
              <a:rPr lang="en-US" sz="2400" b="1" i="1" u="sng" dirty="0">
                <a:solidFill>
                  <a:schemeClr val="accent6">
                    <a:lumMod val="75000"/>
                  </a:schemeClr>
                </a:solidFill>
                <a:effectLst>
                  <a:outerShdw blurRad="38100" dist="38100" dir="2700000" algn="tl">
                    <a:srgbClr val="000000">
                      <a:alpha val="43137"/>
                    </a:srgbClr>
                  </a:outerShdw>
                </a:effectLst>
              </a:rPr>
              <a:t>no more than 24 hours prior to takeoff</a:t>
            </a:r>
            <a:r>
              <a:rPr lang="en-US" sz="2400" dirty="0" smtClean="0"/>
              <a:t>.</a:t>
            </a:r>
          </a:p>
          <a:p>
            <a:endParaRPr lang="en-US" sz="2400" dirty="0" smtClean="0"/>
          </a:p>
          <a:p>
            <a:r>
              <a:rPr lang="en-US" sz="2400" dirty="0" smtClean="0"/>
              <a:t>9.11.3.4.2. CAP/DO will publish RM score ranges in WMIRS that define the level of authority for flight release. Based on those scores, flight release levels include: 1.) FRO, 2.) Senior FRO, 3.) Senior FRO with concurrence of a Wing or higher Commander, Vice Commander of Director of Operations, and 4.) CAP/DO or designees via the NOC.</a:t>
            </a:r>
          </a:p>
          <a:p>
            <a:pPr marL="0" indent="0">
              <a:buNone/>
            </a:pPr>
            <a:endParaRPr lang="en-US" dirty="0"/>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328758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882"/>
            <a:ext cx="10972800" cy="1143000"/>
          </a:xfrm>
        </p:spPr>
        <p:txBody>
          <a:bodyPr/>
          <a:lstStyle/>
          <a:p>
            <a:r>
              <a:rPr lang="en-US" dirty="0" smtClean="0"/>
              <a:t>Flight Releases per CAPR 70-1</a:t>
            </a:r>
            <a:endParaRPr lang="en-US" dirty="0"/>
          </a:p>
        </p:txBody>
      </p:sp>
      <p:sp>
        <p:nvSpPr>
          <p:cNvPr id="3" name="Content Placeholder 2"/>
          <p:cNvSpPr>
            <a:spLocks noGrp="1"/>
          </p:cNvSpPr>
          <p:nvPr>
            <p:ph idx="1"/>
          </p:nvPr>
        </p:nvSpPr>
        <p:spPr>
          <a:xfrm>
            <a:off x="326571" y="1031966"/>
            <a:ext cx="11573691" cy="5081451"/>
          </a:xfrm>
        </p:spPr>
        <p:txBody>
          <a:bodyPr/>
          <a:lstStyle/>
          <a:p>
            <a:pPr marL="0" indent="0">
              <a:buNone/>
            </a:pPr>
            <a:r>
              <a:rPr lang="en-US" b="1" dirty="0"/>
              <a:t>9.11.3.4. Flight Release</a:t>
            </a:r>
            <a:endParaRPr lang="en-US" sz="1400" dirty="0"/>
          </a:p>
          <a:p>
            <a:endParaRPr lang="en-US" sz="2000" dirty="0"/>
          </a:p>
          <a:p>
            <a:r>
              <a:rPr lang="en-US" sz="2400" dirty="0"/>
              <a:t>9.11.3.4.3. The FRO is responsible </a:t>
            </a:r>
            <a:r>
              <a:rPr lang="en-US" sz="2400" dirty="0" smtClean="0"/>
              <a:t>for:</a:t>
            </a:r>
          </a:p>
          <a:p>
            <a:pPr lvl="1"/>
            <a:r>
              <a:rPr lang="en-US" sz="2400" dirty="0" smtClean="0"/>
              <a:t>verifying </a:t>
            </a:r>
            <a:r>
              <a:rPr lang="en-US" sz="2400" dirty="0"/>
              <a:t>appropriate </a:t>
            </a:r>
            <a:r>
              <a:rPr lang="en-US" sz="2400" dirty="0" smtClean="0"/>
              <a:t>information</a:t>
            </a:r>
          </a:p>
          <a:p>
            <a:pPr lvl="1"/>
            <a:r>
              <a:rPr lang="en-US" sz="2400" dirty="0" smtClean="0"/>
              <a:t>authorizing </a:t>
            </a:r>
            <a:r>
              <a:rPr lang="en-US" sz="2400" dirty="0"/>
              <a:t>a CAP pilot to fly as pilot in command in CAP </a:t>
            </a:r>
            <a:r>
              <a:rPr lang="en-US" sz="2400" dirty="0" smtClean="0"/>
              <a:t>aircraft</a:t>
            </a:r>
          </a:p>
          <a:p>
            <a:pPr lvl="1"/>
            <a:r>
              <a:rPr lang="en-US" sz="2400" dirty="0" smtClean="0"/>
              <a:t>Mission Symbols</a:t>
            </a:r>
          </a:p>
          <a:p>
            <a:pPr lvl="1"/>
            <a:r>
              <a:rPr lang="en-US" sz="2400" dirty="0" smtClean="0"/>
              <a:t>Confirming </a:t>
            </a:r>
            <a:r>
              <a:rPr lang="en-US" sz="2400" dirty="0"/>
              <a:t>that the aircraft has arrived safely at its destination. </a:t>
            </a:r>
            <a:endParaRPr lang="en-US" sz="2400" dirty="0" smtClean="0"/>
          </a:p>
          <a:p>
            <a:pPr lvl="1"/>
            <a:r>
              <a:rPr lang="en-US" sz="2400" dirty="0" smtClean="0"/>
              <a:t>The FRO </a:t>
            </a:r>
            <a:r>
              <a:rPr lang="en-US" sz="2400" dirty="0"/>
              <a:t>is responsible for initiating missing aircraft procedures at a time determined during release, but </a:t>
            </a:r>
            <a:r>
              <a:rPr lang="en-US" sz="2400" b="1" i="1" u="sng" dirty="0">
                <a:solidFill>
                  <a:schemeClr val="accent6">
                    <a:lumMod val="75000"/>
                  </a:schemeClr>
                </a:solidFill>
                <a:effectLst>
                  <a:outerShdw blurRad="38100" dist="38100" dir="2700000" algn="tl">
                    <a:srgbClr val="000000">
                      <a:alpha val="43137"/>
                    </a:srgbClr>
                  </a:outerShdw>
                </a:effectLst>
              </a:rPr>
              <a:t>no later than two hours from estimated time of arrival</a:t>
            </a:r>
            <a:r>
              <a:rPr lang="en-US" sz="2400" dirty="0"/>
              <a:t>. </a:t>
            </a:r>
            <a:endParaRPr lang="en-US" sz="2400" dirty="0" smtClean="0"/>
          </a:p>
          <a:p>
            <a:pPr lvl="1"/>
            <a:r>
              <a:rPr lang="en-US" sz="2400" dirty="0" smtClean="0"/>
              <a:t>Each </a:t>
            </a:r>
            <a:r>
              <a:rPr lang="en-US" sz="2400" dirty="0"/>
              <a:t>flight release must be issued via the </a:t>
            </a:r>
            <a:r>
              <a:rPr lang="en-US" sz="2400" dirty="0" err="1"/>
              <a:t>eFlight</a:t>
            </a:r>
            <a:r>
              <a:rPr lang="en-US" sz="2400" dirty="0"/>
              <a:t> Release function in WMIRS.</a:t>
            </a:r>
          </a:p>
          <a:p>
            <a:pPr marL="0" indent="0">
              <a:buNone/>
            </a:pPr>
            <a:endParaRPr lang="en-US" sz="2400" dirty="0"/>
          </a:p>
          <a:p>
            <a:endParaRPr lang="en-US" dirty="0"/>
          </a:p>
          <a:p>
            <a:pPr marL="0" indent="0">
              <a:buNone/>
            </a:pPr>
            <a:endParaRPr lang="en-US" b="1" dirty="0"/>
          </a:p>
        </p:txBody>
      </p:sp>
    </p:spTree>
    <p:extLst>
      <p:ext uri="{BB962C8B-B14F-4D97-AF65-F5344CB8AC3E}">
        <p14:creationId xmlns:p14="http://schemas.microsoft.com/office/powerpoint/2010/main" val="382611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882"/>
            <a:ext cx="10972800" cy="1143000"/>
          </a:xfrm>
        </p:spPr>
        <p:txBody>
          <a:bodyPr/>
          <a:lstStyle/>
          <a:p>
            <a:r>
              <a:rPr lang="en-US" dirty="0" smtClean="0"/>
              <a:t>Flight Releases per CAPR 70-1</a:t>
            </a:r>
            <a:endParaRPr lang="en-US" dirty="0"/>
          </a:p>
        </p:txBody>
      </p:sp>
      <p:sp>
        <p:nvSpPr>
          <p:cNvPr id="3" name="Content Placeholder 2"/>
          <p:cNvSpPr>
            <a:spLocks noGrp="1"/>
          </p:cNvSpPr>
          <p:nvPr>
            <p:ph idx="1"/>
          </p:nvPr>
        </p:nvSpPr>
        <p:spPr>
          <a:xfrm>
            <a:off x="326571" y="1031966"/>
            <a:ext cx="11573691" cy="5081451"/>
          </a:xfrm>
        </p:spPr>
        <p:txBody>
          <a:bodyPr/>
          <a:lstStyle/>
          <a:p>
            <a:pPr marL="0" indent="0">
              <a:buNone/>
            </a:pPr>
            <a:r>
              <a:rPr lang="en-US" b="1" dirty="0"/>
              <a:t>9.11.3.4. Flight Release</a:t>
            </a:r>
            <a:endParaRPr lang="en-US" sz="1400" dirty="0"/>
          </a:p>
          <a:p>
            <a:endParaRPr lang="en-US" sz="2000" dirty="0"/>
          </a:p>
          <a:p>
            <a:r>
              <a:rPr lang="en-US" sz="2000" dirty="0"/>
              <a:t>9.11.3.4.5. Flight activities such as orientation flights, flight academy sorties, etc. involving multiple flights at the same location, and on the same day, may be released without passenger, flight time and estimated landing time information. </a:t>
            </a:r>
            <a:endParaRPr lang="en-US" sz="2000" dirty="0" smtClean="0"/>
          </a:p>
          <a:p>
            <a:r>
              <a:rPr lang="en-US" sz="2000" dirty="0" smtClean="0"/>
              <a:t>This </a:t>
            </a:r>
            <a:r>
              <a:rPr lang="en-US" sz="2000" dirty="0"/>
              <a:t>is permissible provided that each participating aircraft and PIC combination is identified in advance, and someone on the ground at the activity site tracks aircraft occupants and flight times using a suitable paper or electronic tool, to confirm that each flight was safely concluded, to support initiation of missing aircraft procedures, and to support data entry into WMIRS</a:t>
            </a:r>
            <a:r>
              <a:rPr lang="en-US" sz="2000" dirty="0" smtClean="0"/>
              <a:t>.</a:t>
            </a:r>
          </a:p>
          <a:p>
            <a:pPr lvl="1"/>
            <a:r>
              <a:rPr lang="en-US" sz="1800" dirty="0" smtClean="0"/>
              <a:t>Before this rule is used think about if it needs to be used. </a:t>
            </a:r>
          </a:p>
          <a:p>
            <a:pPr lvl="1"/>
            <a:r>
              <a:rPr lang="en-US" sz="1800" dirty="0" smtClean="0"/>
              <a:t>Have the pilot or operations fill out the 104 form before release!</a:t>
            </a:r>
          </a:p>
          <a:p>
            <a:endParaRPr lang="en-US" sz="2000" dirty="0"/>
          </a:p>
          <a:p>
            <a:r>
              <a:rPr lang="en-US" sz="2000" dirty="0"/>
              <a:t>9.11.3.4.6. Flight Release Officers may only issue paper releases based on verification of pilot qualifications via Ops </a:t>
            </a:r>
            <a:r>
              <a:rPr lang="en-US" sz="2000" dirty="0" err="1"/>
              <a:t>Quals</a:t>
            </a:r>
            <a:r>
              <a:rPr lang="en-US" sz="2000" dirty="0"/>
              <a:t> or a current Ops </a:t>
            </a:r>
            <a:r>
              <a:rPr lang="en-US" sz="2000" dirty="0" err="1"/>
              <a:t>Quals</a:t>
            </a:r>
            <a:r>
              <a:rPr lang="en-US" sz="2000" dirty="0"/>
              <a:t> FRO Support Report.</a:t>
            </a:r>
            <a:endParaRPr lang="en-US" sz="2000" dirty="0"/>
          </a:p>
          <a:p>
            <a:endParaRPr lang="en-US" dirty="0"/>
          </a:p>
          <a:p>
            <a:pPr marL="0" indent="0">
              <a:buNone/>
            </a:pPr>
            <a:endParaRPr lang="en-US" b="1" dirty="0"/>
          </a:p>
        </p:txBody>
      </p:sp>
    </p:spTree>
    <p:extLst>
      <p:ext uri="{BB962C8B-B14F-4D97-AF65-F5344CB8AC3E}">
        <p14:creationId xmlns:p14="http://schemas.microsoft.com/office/powerpoint/2010/main" val="4187366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Instructor</a:t>
            </a:r>
            <a:endParaRPr lang="en-US" altLang="en-US" dirty="0" smtClean="0"/>
          </a:p>
        </p:txBody>
      </p:sp>
      <p:sp>
        <p:nvSpPr>
          <p:cNvPr id="10243" name="Content Placeholder 2"/>
          <p:cNvSpPr>
            <a:spLocks noGrp="1"/>
          </p:cNvSpPr>
          <p:nvPr>
            <p:ph idx="1"/>
          </p:nvPr>
        </p:nvSpPr>
        <p:spPr/>
        <p:txBody>
          <a:bodyPr/>
          <a:lstStyle/>
          <a:p>
            <a:r>
              <a:rPr lang="en-US" altLang="en-US" dirty="0" smtClean="0"/>
              <a:t>Capt Martha Anne Pickard</a:t>
            </a:r>
            <a:endParaRPr lang="en-US" altLang="en-US" dirty="0" smtClean="0"/>
          </a:p>
        </p:txBody>
      </p:sp>
    </p:spTree>
    <p:extLst>
      <p:ext uri="{BB962C8B-B14F-4D97-AF65-F5344CB8AC3E}">
        <p14:creationId xmlns:p14="http://schemas.microsoft.com/office/powerpoint/2010/main" val="39898190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882"/>
            <a:ext cx="10972800" cy="1143000"/>
          </a:xfrm>
        </p:spPr>
        <p:txBody>
          <a:bodyPr/>
          <a:lstStyle/>
          <a:p>
            <a:r>
              <a:rPr lang="en-US" dirty="0" smtClean="0"/>
              <a:t>Flight Releases per CAPR 70-1</a:t>
            </a:r>
            <a:endParaRPr lang="en-US" dirty="0"/>
          </a:p>
        </p:txBody>
      </p:sp>
      <p:sp>
        <p:nvSpPr>
          <p:cNvPr id="3" name="Content Placeholder 2"/>
          <p:cNvSpPr>
            <a:spLocks noGrp="1"/>
          </p:cNvSpPr>
          <p:nvPr>
            <p:ph idx="1"/>
          </p:nvPr>
        </p:nvSpPr>
        <p:spPr>
          <a:xfrm>
            <a:off x="326571" y="1031966"/>
            <a:ext cx="11573691" cy="5212080"/>
          </a:xfrm>
        </p:spPr>
        <p:txBody>
          <a:bodyPr/>
          <a:lstStyle/>
          <a:p>
            <a:pPr marL="0" indent="0">
              <a:buNone/>
            </a:pPr>
            <a:r>
              <a:rPr lang="en-US" b="1" dirty="0"/>
              <a:t>9.11.3.4. Flight Release</a:t>
            </a:r>
            <a:endParaRPr lang="en-US" sz="1400" dirty="0"/>
          </a:p>
          <a:p>
            <a:endParaRPr lang="en-US" sz="2000" dirty="0"/>
          </a:p>
          <a:p>
            <a:r>
              <a:rPr lang="en-US" sz="2000" dirty="0"/>
              <a:t>9.11.3.4.5. Flight activities such as orientation flights, flight academy sorties, etc. involving multiple flights at the same location, and on the same day, may be released without passenger, flight time and estimated landing time information. </a:t>
            </a:r>
            <a:endParaRPr lang="en-US" sz="2000" dirty="0" smtClean="0"/>
          </a:p>
          <a:p>
            <a:endParaRPr lang="en-US" sz="1400" dirty="0" smtClean="0"/>
          </a:p>
          <a:p>
            <a:r>
              <a:rPr lang="en-US" sz="2000" dirty="0" smtClean="0"/>
              <a:t>This </a:t>
            </a:r>
            <a:r>
              <a:rPr lang="en-US" sz="2000" dirty="0"/>
              <a:t>is permissible provided that each participating aircraft and PIC combination is identified in advance, and someone on the ground at the activity site tracks aircraft occupants and flight times using a suitable paper or electronic tool, to confirm that each flight was safely concluded, to support initiation of missing aircraft procedures, and to support data entry into WMIRS</a:t>
            </a:r>
            <a:r>
              <a:rPr lang="en-US" sz="2000" dirty="0" smtClean="0"/>
              <a:t>.</a:t>
            </a:r>
          </a:p>
          <a:p>
            <a:pPr lvl="1"/>
            <a:r>
              <a:rPr lang="en-US" sz="1800" dirty="0" smtClean="0"/>
              <a:t>Before this rule is used think about if it needs to be used. </a:t>
            </a:r>
          </a:p>
          <a:p>
            <a:pPr lvl="1"/>
            <a:r>
              <a:rPr lang="en-US" sz="1800" dirty="0" smtClean="0"/>
              <a:t>Have the pilot or operations fill out the 104 form before release!</a:t>
            </a:r>
          </a:p>
          <a:p>
            <a:endParaRPr lang="en-US" sz="1400" dirty="0"/>
          </a:p>
          <a:p>
            <a:r>
              <a:rPr lang="en-US" sz="2000" dirty="0"/>
              <a:t>9.11.3.4.6. Flight Release Officers may only issue paper releases based on verification of pilot qualifications via Ops </a:t>
            </a:r>
            <a:r>
              <a:rPr lang="en-US" sz="2000" dirty="0" err="1"/>
              <a:t>Quals</a:t>
            </a:r>
            <a:r>
              <a:rPr lang="en-US" sz="2000" dirty="0"/>
              <a:t> or a current Ops </a:t>
            </a:r>
            <a:r>
              <a:rPr lang="en-US" sz="2000" dirty="0" err="1"/>
              <a:t>Quals</a:t>
            </a:r>
            <a:r>
              <a:rPr lang="en-US" sz="2000" dirty="0"/>
              <a:t> FRO Support Report.</a:t>
            </a:r>
            <a:endParaRPr lang="en-US" sz="2000" dirty="0"/>
          </a:p>
          <a:p>
            <a:endParaRPr lang="en-US" dirty="0"/>
          </a:p>
          <a:p>
            <a:pPr marL="0" indent="0">
              <a:buNone/>
            </a:pPr>
            <a:endParaRPr lang="en-US" b="1" dirty="0"/>
          </a:p>
        </p:txBody>
      </p:sp>
    </p:spTree>
    <p:extLst>
      <p:ext uri="{BB962C8B-B14F-4D97-AF65-F5344CB8AC3E}">
        <p14:creationId xmlns:p14="http://schemas.microsoft.com/office/powerpoint/2010/main" val="2249976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Concerns?</a:t>
            </a:r>
            <a:endParaRPr lang="en-US" dirty="0"/>
          </a:p>
        </p:txBody>
      </p:sp>
      <p:sp>
        <p:nvSpPr>
          <p:cNvPr id="5" name="Title 1"/>
          <p:cNvSpPr txBox="1">
            <a:spLocks/>
          </p:cNvSpPr>
          <p:nvPr/>
        </p:nvSpPr>
        <p:spPr bwMode="auto">
          <a:xfrm>
            <a:off x="609600" y="3183301"/>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charset="0"/>
              </a:defRPr>
            </a:lvl2pPr>
            <a:lvl3pPr algn="ctr" rtl="0" eaLnBrk="0" fontAlgn="base" hangingPunct="0">
              <a:spcBef>
                <a:spcPct val="0"/>
              </a:spcBef>
              <a:spcAft>
                <a:spcPct val="0"/>
              </a:spcAft>
              <a:defRPr sz="4000" b="1">
                <a:solidFill>
                  <a:schemeClr val="accent2"/>
                </a:solidFill>
                <a:latin typeface="Arial" charset="0"/>
              </a:defRPr>
            </a:lvl3pPr>
            <a:lvl4pPr algn="ctr" rtl="0" eaLnBrk="0" fontAlgn="base" hangingPunct="0">
              <a:spcBef>
                <a:spcPct val="0"/>
              </a:spcBef>
              <a:spcAft>
                <a:spcPct val="0"/>
              </a:spcAft>
              <a:defRPr sz="4000" b="1">
                <a:solidFill>
                  <a:schemeClr val="accent2"/>
                </a:solidFill>
                <a:latin typeface="Arial" charset="0"/>
              </a:defRPr>
            </a:lvl4pPr>
            <a:lvl5pPr algn="ctr" rtl="0" eaLnBrk="0" fontAlgn="base" hangingPunct="0">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a:lstStyle>
          <a:p>
            <a:r>
              <a:rPr lang="en-US" kern="0" smtClean="0"/>
              <a:t>Thank you!</a:t>
            </a:r>
            <a:endParaRPr lang="en-US" kern="0" dirty="0"/>
          </a:p>
        </p:txBody>
      </p:sp>
    </p:spTree>
    <p:extLst>
      <p:ext uri="{BB962C8B-B14F-4D97-AF65-F5344CB8AC3E}">
        <p14:creationId xmlns:p14="http://schemas.microsoft.com/office/powerpoint/2010/main" val="60159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&amp; remind FROs and SFROs of duty &amp; responsibility</a:t>
            </a:r>
            <a:endParaRPr lang="en-US" dirty="0" smtClean="0"/>
          </a:p>
          <a:p>
            <a:r>
              <a:rPr lang="en-US" dirty="0" smtClean="0"/>
              <a:t>Review Aircraft use guidelines for Corporate &amp; AFAM flights</a:t>
            </a:r>
            <a:endParaRPr lang="en-US" dirty="0" smtClean="0"/>
          </a:p>
          <a:p>
            <a:r>
              <a:rPr lang="en-US" dirty="0" smtClean="0"/>
              <a:t>Reporting overdue A/C</a:t>
            </a:r>
            <a:endParaRPr lang="en-US" dirty="0" smtClean="0"/>
          </a:p>
          <a:p>
            <a:r>
              <a:rPr lang="en-US" dirty="0" smtClean="0"/>
              <a:t>Reminders on how to conduct a flight release</a:t>
            </a:r>
            <a:endParaRPr lang="en-US" dirty="0" smtClean="0"/>
          </a:p>
        </p:txBody>
      </p:sp>
    </p:spTree>
    <p:extLst>
      <p:ext uri="{BB962C8B-B14F-4D97-AF65-F5344CB8AC3E}">
        <p14:creationId xmlns:p14="http://schemas.microsoft.com/office/powerpoint/2010/main" val="663456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 Trivia</a:t>
            </a:r>
            <a:endParaRPr lang="en-US" dirty="0"/>
          </a:p>
        </p:txBody>
      </p:sp>
      <p:sp>
        <p:nvSpPr>
          <p:cNvPr id="3" name="Content Placeholder 2"/>
          <p:cNvSpPr>
            <a:spLocks noGrp="1"/>
          </p:cNvSpPr>
          <p:nvPr>
            <p:ph idx="1"/>
          </p:nvPr>
        </p:nvSpPr>
        <p:spPr/>
        <p:txBody>
          <a:bodyPr/>
          <a:lstStyle/>
          <a:p>
            <a:r>
              <a:rPr lang="en-US" dirty="0" smtClean="0"/>
              <a:t>Lets start out with some trivia!</a:t>
            </a:r>
          </a:p>
          <a:p>
            <a:endParaRPr lang="en-US" dirty="0"/>
          </a:p>
          <a:p>
            <a:r>
              <a:rPr lang="en-US" dirty="0" smtClean="0"/>
              <a:t>Raise your hand to answer</a:t>
            </a:r>
            <a:endParaRPr lang="en-US" dirty="0" smtClean="0"/>
          </a:p>
        </p:txBody>
      </p:sp>
    </p:spTree>
    <p:extLst>
      <p:ext uri="{BB962C8B-B14F-4D97-AF65-F5344CB8AC3E}">
        <p14:creationId xmlns:p14="http://schemas.microsoft.com/office/powerpoint/2010/main" val="567590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FRO/SFRO Checklist Items	</a:t>
            </a:r>
            <a:br>
              <a:rPr lang="en-US" dirty="0" smtClean="0"/>
            </a:br>
            <a:r>
              <a:rPr lang="en-US" dirty="0" smtClean="0"/>
              <a:t>1. </a:t>
            </a:r>
            <a:endParaRPr lang="en-US" dirty="0"/>
          </a:p>
        </p:txBody>
      </p:sp>
      <p:sp>
        <p:nvSpPr>
          <p:cNvPr id="3" name="Content Placeholder 2"/>
          <p:cNvSpPr>
            <a:spLocks noGrp="1"/>
          </p:cNvSpPr>
          <p:nvPr>
            <p:ph idx="1"/>
          </p:nvPr>
        </p:nvSpPr>
        <p:spPr/>
        <p:txBody>
          <a:bodyPr/>
          <a:lstStyle/>
          <a:p>
            <a:r>
              <a:rPr lang="en-US" dirty="0" smtClean="0"/>
              <a:t>Pilot and Crew testify – IMSAFE!</a:t>
            </a:r>
            <a:endParaRPr lang="en-US" dirty="0"/>
          </a:p>
        </p:txBody>
      </p:sp>
      <p:pic>
        <p:nvPicPr>
          <p:cNvPr id="4" name="Picture 3"/>
          <p:cNvPicPr>
            <a:picLocks noChangeAspect="1"/>
          </p:cNvPicPr>
          <p:nvPr/>
        </p:nvPicPr>
        <p:blipFill>
          <a:blip r:embed="rId2"/>
          <a:stretch>
            <a:fillRect/>
          </a:stretch>
        </p:blipFill>
        <p:spPr>
          <a:xfrm>
            <a:off x="3037114" y="2490515"/>
            <a:ext cx="5334000" cy="3000375"/>
          </a:xfrm>
          <a:prstGeom prst="rect">
            <a:avLst/>
          </a:prstGeom>
        </p:spPr>
      </p:pic>
    </p:spTree>
    <p:extLst>
      <p:ext uri="{BB962C8B-B14F-4D97-AF65-F5344CB8AC3E}">
        <p14:creationId xmlns:p14="http://schemas.microsoft.com/office/powerpoint/2010/main" val="3286043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endParaRPr lang="en-US" dirty="0"/>
          </a:p>
        </p:txBody>
      </p:sp>
      <p:sp>
        <p:nvSpPr>
          <p:cNvPr id="3" name="Content Placeholder 2"/>
          <p:cNvSpPr>
            <a:spLocks noGrp="1"/>
          </p:cNvSpPr>
          <p:nvPr>
            <p:ph idx="1"/>
          </p:nvPr>
        </p:nvSpPr>
        <p:spPr>
          <a:xfrm>
            <a:off x="609600" y="1143000"/>
            <a:ext cx="10972800" cy="5074919"/>
          </a:xfrm>
        </p:spPr>
        <p:txBody>
          <a:bodyPr/>
          <a:lstStyle/>
          <a:p>
            <a:r>
              <a:rPr lang="en-US" dirty="0" smtClean="0"/>
              <a:t>Maintenance Squawks</a:t>
            </a:r>
            <a:endParaRPr lang="en-US" dirty="0" smtClean="0"/>
          </a:p>
          <a:p>
            <a:pPr marL="914400" lvl="1" indent="-457200">
              <a:buFont typeface="+mj-lt"/>
              <a:buAutoNum type="arabicPeriod"/>
            </a:pPr>
            <a:r>
              <a:rPr lang="en-US" sz="2400" dirty="0" smtClean="0"/>
              <a:t>Pilot is aware of maintenance discrepancies on aircraft</a:t>
            </a:r>
          </a:p>
          <a:p>
            <a:pPr marL="914400" lvl="1" indent="-457200">
              <a:buFont typeface="+mj-lt"/>
              <a:buAutoNum type="arabicPeriod"/>
            </a:pPr>
            <a:endParaRPr lang="en-US" sz="2400" dirty="0" smtClean="0">
              <a:sym typeface="Wingdings" panose="05000000000000000000" pitchFamily="2" charset="2"/>
            </a:endParaRPr>
          </a:p>
          <a:p>
            <a:pPr marL="914400" lvl="1" indent="-457200">
              <a:buFont typeface="+mj-lt"/>
              <a:buAutoNum type="arabicPeriod"/>
            </a:pPr>
            <a:r>
              <a:rPr lang="en-US" sz="2400" dirty="0" smtClean="0">
                <a:sym typeface="Wingdings" panose="05000000000000000000" pitchFamily="2" charset="2"/>
              </a:rPr>
              <a:t>It is legal to fly with the maintenance discrepancies – no </a:t>
            </a:r>
            <a:r>
              <a:rPr lang="en-US" sz="2400" dirty="0" err="1" smtClean="0">
                <a:sym typeface="Wingdings" panose="05000000000000000000" pitchFamily="2" charset="2"/>
              </a:rPr>
              <a:t>nav</a:t>
            </a:r>
            <a:r>
              <a:rPr lang="en-US" sz="2400" dirty="0" smtClean="0">
                <a:sym typeface="Wingdings" panose="05000000000000000000" pitchFamily="2" charset="2"/>
              </a:rPr>
              <a:t> lights at night???</a:t>
            </a:r>
          </a:p>
          <a:p>
            <a:pPr marL="914400" lvl="1" indent="-457200">
              <a:buFont typeface="+mj-lt"/>
              <a:buAutoNum type="arabicPeriod"/>
            </a:pPr>
            <a:endParaRPr lang="en-US" sz="2400" dirty="0" smtClean="0">
              <a:sym typeface="Wingdings" panose="05000000000000000000" pitchFamily="2" charset="2"/>
            </a:endParaRPr>
          </a:p>
          <a:p>
            <a:pPr marL="914400" lvl="1" indent="-457200">
              <a:buFont typeface="+mj-lt"/>
              <a:buAutoNum type="arabicPeriod"/>
            </a:pPr>
            <a:r>
              <a:rPr lang="en-US" sz="2400" dirty="0" smtClean="0">
                <a:sym typeface="Wingdings" panose="05000000000000000000" pitchFamily="2" charset="2"/>
              </a:rPr>
              <a:t>It makes sense to fly with the maintenance discrepancies!</a:t>
            </a:r>
          </a:p>
          <a:p>
            <a:pPr lvl="2"/>
            <a:r>
              <a:rPr lang="en-US" dirty="0" smtClean="0">
                <a:sym typeface="Wingdings" panose="05000000000000000000" pitchFamily="2" charset="2"/>
              </a:rPr>
              <a:t>Think about it…does it make sense? You the FRO can help the pilot decide – You the FRO should understand the maintenance discrepancies and ask about the flight being conducted!</a:t>
            </a:r>
            <a:endParaRPr lang="en-US" dirty="0" smtClean="0"/>
          </a:p>
          <a:p>
            <a:pPr lvl="1"/>
            <a:endParaRPr lang="en-US" dirty="0"/>
          </a:p>
        </p:txBody>
      </p:sp>
    </p:spTree>
    <p:extLst>
      <p:ext uri="{BB962C8B-B14F-4D97-AF65-F5344CB8AC3E}">
        <p14:creationId xmlns:p14="http://schemas.microsoft.com/office/powerpoint/2010/main" val="686961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a:xfrm>
            <a:off x="609600" y="1110343"/>
            <a:ext cx="10972800" cy="5015821"/>
          </a:xfrm>
        </p:spPr>
        <p:txBody>
          <a:bodyPr/>
          <a:lstStyle/>
          <a:p>
            <a:r>
              <a:rPr lang="en-US" dirty="0" smtClean="0"/>
              <a:t>G1000 NXI training </a:t>
            </a:r>
          </a:p>
          <a:p>
            <a:pPr marL="0" indent="0">
              <a:buNone/>
            </a:pPr>
            <a:endParaRPr lang="en-US" dirty="0" smtClean="0"/>
          </a:p>
          <a:p>
            <a:pPr lvl="1"/>
            <a:r>
              <a:rPr lang="en-US" dirty="0" smtClean="0"/>
              <a:t>N167CP is a C172 G1000 </a:t>
            </a:r>
            <a:r>
              <a:rPr lang="en-US" dirty="0" err="1" smtClean="0"/>
              <a:t>Nxi</a:t>
            </a:r>
            <a:r>
              <a:rPr lang="en-US" dirty="0" smtClean="0"/>
              <a:t> aircraft</a:t>
            </a:r>
            <a:endParaRPr lang="en-US" dirty="0" smtClean="0"/>
          </a:p>
          <a:p>
            <a:pPr lvl="1"/>
            <a:r>
              <a:rPr lang="en-US" dirty="0" smtClean="0"/>
              <a:t>Verify the pilot has G1000 training in Ops </a:t>
            </a:r>
            <a:r>
              <a:rPr lang="en-US" dirty="0" err="1" smtClean="0"/>
              <a:t>Quals</a:t>
            </a:r>
            <a:endParaRPr lang="en-US" dirty="0" smtClean="0"/>
          </a:p>
          <a:p>
            <a:pPr lvl="1"/>
            <a:r>
              <a:rPr lang="en-US" dirty="0" smtClean="0"/>
              <a:t>Ask the pilot if they have done the training in AXIS for G1000 NXI.</a:t>
            </a:r>
          </a:p>
          <a:p>
            <a:pPr lvl="1"/>
            <a:r>
              <a:rPr lang="en-US" dirty="0" smtClean="0"/>
              <a:t>The CAP IP/CP who trained them should have verified this, but if you don’t know the pilot and have no knowledge of their G1000 experience ask them!</a:t>
            </a:r>
            <a:endParaRPr lang="en-US" dirty="0" smtClean="0"/>
          </a:p>
        </p:txBody>
      </p:sp>
    </p:spTree>
    <p:extLst>
      <p:ext uri="{BB962C8B-B14F-4D97-AF65-F5344CB8AC3E}">
        <p14:creationId xmlns:p14="http://schemas.microsoft.com/office/powerpoint/2010/main" val="3474739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035"/>
            <a:ext cx="10972800" cy="1143000"/>
          </a:xfrm>
        </p:spPr>
        <p:txBody>
          <a:bodyPr/>
          <a:lstStyle/>
          <a:p>
            <a:r>
              <a:rPr lang="en-US" dirty="0" smtClean="0"/>
              <a:t>4.</a:t>
            </a:r>
            <a:endParaRPr lang="en-US" dirty="0"/>
          </a:p>
        </p:txBody>
      </p:sp>
      <p:sp>
        <p:nvSpPr>
          <p:cNvPr id="3" name="Content Placeholder 2"/>
          <p:cNvSpPr>
            <a:spLocks noGrp="1"/>
          </p:cNvSpPr>
          <p:nvPr>
            <p:ph idx="1"/>
          </p:nvPr>
        </p:nvSpPr>
        <p:spPr>
          <a:xfrm>
            <a:off x="609600" y="979714"/>
            <a:ext cx="10972800" cy="5381897"/>
          </a:xfrm>
        </p:spPr>
        <p:txBody>
          <a:bodyPr/>
          <a:lstStyle/>
          <a:p>
            <a:r>
              <a:rPr lang="en-US" u="sng" dirty="0" smtClean="0"/>
              <a:t>Verify the Pilot is 90 days current!</a:t>
            </a:r>
            <a:endParaRPr lang="en-US" u="sng" dirty="0"/>
          </a:p>
          <a:p>
            <a:endParaRPr lang="en-US" sz="1400" u="sng" dirty="0" smtClean="0"/>
          </a:p>
          <a:p>
            <a:r>
              <a:rPr lang="en-US" sz="2800" dirty="0" smtClean="0"/>
              <a:t>Its in the FRO checklist</a:t>
            </a:r>
          </a:p>
          <a:p>
            <a:r>
              <a:rPr lang="en-US" sz="2800" dirty="0" smtClean="0"/>
              <a:t>If you have concerns you can decide you will not release the flight.</a:t>
            </a:r>
            <a:endParaRPr lang="en-US" sz="2400" dirty="0" smtClean="0"/>
          </a:p>
          <a:p>
            <a:pPr lvl="1"/>
            <a:endParaRPr lang="en-US" dirty="0"/>
          </a:p>
        </p:txBody>
      </p:sp>
    </p:spTree>
    <p:extLst>
      <p:ext uri="{BB962C8B-B14F-4D97-AF65-F5344CB8AC3E}">
        <p14:creationId xmlns:p14="http://schemas.microsoft.com/office/powerpoint/2010/main" val="2113905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2280</Words>
  <Application>Microsoft Office PowerPoint</Application>
  <PresentationFormat>Widescreen</PresentationFormat>
  <Paragraphs>225</Paragraphs>
  <Slides>31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Wingdings</vt:lpstr>
      <vt:lpstr>1_Default Design</vt:lpstr>
      <vt:lpstr>Default Design</vt:lpstr>
      <vt:lpstr>NY Wing  Flight Release Officer Training</vt:lpstr>
      <vt:lpstr>Welcome! </vt:lpstr>
      <vt:lpstr>Instructor</vt:lpstr>
      <vt:lpstr>Agenda</vt:lpstr>
      <vt:lpstr>FRO Trivia</vt:lpstr>
      <vt:lpstr>FRO/SFRO Checklist Items  1. </vt:lpstr>
      <vt:lpstr>2. </vt:lpstr>
      <vt:lpstr>3.</vt:lpstr>
      <vt:lpstr>4.</vt:lpstr>
      <vt:lpstr>5.</vt:lpstr>
      <vt:lpstr>PowerPoint Presentation</vt:lpstr>
      <vt:lpstr>PowerPoint Presentation</vt:lpstr>
      <vt:lpstr>PowerPoint Presentation</vt:lpstr>
      <vt:lpstr>6. </vt:lpstr>
      <vt:lpstr>7. </vt:lpstr>
      <vt:lpstr>8. </vt:lpstr>
      <vt:lpstr>9. </vt:lpstr>
      <vt:lpstr>10. </vt:lpstr>
      <vt:lpstr>CAPR 70-1 </vt:lpstr>
      <vt:lpstr>CAPR 70-1</vt:lpstr>
      <vt:lpstr>CAPR 70-1</vt:lpstr>
      <vt:lpstr>CAPR 70-1</vt:lpstr>
      <vt:lpstr>CAPR 70-1</vt:lpstr>
      <vt:lpstr>CAPR 70-1</vt:lpstr>
      <vt:lpstr>CAPR 70-1</vt:lpstr>
      <vt:lpstr>CAPR 70-1</vt:lpstr>
      <vt:lpstr>Flight Releases per CAPR 70-1</vt:lpstr>
      <vt:lpstr>Flight Releases per CAPR 70-1</vt:lpstr>
      <vt:lpstr>Flight Releases per CAPR 70-1</vt:lpstr>
      <vt:lpstr>Flight Releases per CAPR 70-1</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 and Evaluation Briefing 2021 NY Wing Conference  Lake George, NY</dc:title>
  <dc:creator>Grant Sussey</dc:creator>
  <cp:lastModifiedBy>Field User</cp:lastModifiedBy>
  <cp:revision>24</cp:revision>
  <dcterms:created xsi:type="dcterms:W3CDTF">2021-11-10T19:37:48Z</dcterms:created>
  <dcterms:modified xsi:type="dcterms:W3CDTF">2022-04-12T00:17:19Z</dcterms:modified>
</cp:coreProperties>
</file>